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embeddedFontLst>
    <p:embeddedFont>
      <p:font typeface="Source Code Pro"/>
      <p:regular r:id="rId18"/>
      <p:bold r:id="rId19"/>
      <p:italic r:id="rId20"/>
      <p:boldItalic r:id="rId21"/>
    </p:embeddedFont>
    <p:embeddedFont>
      <p:font typeface="Oswald"/>
      <p:regular r:id="rId22"/>
      <p:bold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SourceCodePro-italic.fntdata"/><Relationship Id="rId11" Type="http://schemas.openxmlformats.org/officeDocument/2006/relationships/slide" Target="slides/slide6.xml"/><Relationship Id="rId22" Type="http://schemas.openxmlformats.org/officeDocument/2006/relationships/font" Target="fonts/Oswald-regular.fntdata"/><Relationship Id="rId10" Type="http://schemas.openxmlformats.org/officeDocument/2006/relationships/slide" Target="slides/slide5.xml"/><Relationship Id="rId21" Type="http://schemas.openxmlformats.org/officeDocument/2006/relationships/font" Target="fonts/SourceCodePro-boldItalic.fntdata"/><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font" Target="fonts/Oswald-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SourceCodePro-bold.fntdata"/><Relationship Id="rId6" Type="http://schemas.openxmlformats.org/officeDocument/2006/relationships/slide" Target="slides/slide1.xml"/><Relationship Id="rId18" Type="http://schemas.openxmlformats.org/officeDocument/2006/relationships/font" Target="fonts/SourceCodePr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2f988e0777b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2f988e0777b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317b982c3e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317b982c3e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314482d014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314482d014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31401b80d05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31401b80d05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2f9f4874f5a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2f9f4874f5a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What is an LLM?</a:t>
            </a:r>
            <a:endParaRPr/>
          </a:p>
          <a:p>
            <a:pPr indent="-298450" lvl="0" marL="457200" rtl="0" algn="l">
              <a:spcBef>
                <a:spcPts val="0"/>
              </a:spcBef>
              <a:spcAft>
                <a:spcPts val="0"/>
              </a:spcAft>
              <a:buSzPts val="1100"/>
              <a:buChar char="-"/>
            </a:pPr>
            <a:r>
              <a:rPr lang="en"/>
              <a:t>Go back a few steps…</a:t>
            </a:r>
            <a:endParaRPr/>
          </a:p>
          <a:p>
            <a:pPr indent="-298450" lvl="0" marL="457200" rtl="0" algn="l">
              <a:spcBef>
                <a:spcPts val="0"/>
              </a:spcBef>
              <a:spcAft>
                <a:spcPts val="0"/>
              </a:spcAft>
              <a:buSzPts val="1100"/>
              <a:buChar char="-"/>
            </a:pPr>
            <a:r>
              <a:rPr lang="en"/>
              <a:t>AI: broad term, intelligent machines</a:t>
            </a:r>
            <a:endParaRPr/>
          </a:p>
          <a:p>
            <a:pPr indent="-298450" lvl="0" marL="457200" rtl="0" algn="l">
              <a:spcBef>
                <a:spcPts val="0"/>
              </a:spcBef>
              <a:spcAft>
                <a:spcPts val="0"/>
              </a:spcAft>
              <a:buSzPts val="1100"/>
              <a:buChar char="-"/>
            </a:pPr>
            <a:r>
              <a:rPr lang="en"/>
              <a:t>ML: subfield of AI, pattern recognition, predicting data</a:t>
            </a:r>
            <a:endParaRPr/>
          </a:p>
          <a:p>
            <a:pPr indent="-298450" lvl="0" marL="457200" rtl="0" algn="l">
              <a:spcBef>
                <a:spcPts val="0"/>
              </a:spcBef>
              <a:spcAft>
                <a:spcPts val="0"/>
              </a:spcAft>
              <a:buSzPts val="1100"/>
              <a:buChar char="-"/>
            </a:pPr>
            <a:r>
              <a:rPr lang="en"/>
              <a:t>LLMs: subfield of ML, taking pattern recognition and a combination of other ideas to start generating text, like natural languages, and other data</a:t>
            </a:r>
            <a:endParaRPr/>
          </a:p>
          <a:p>
            <a:pPr indent="0" lvl="0" marL="0" rtl="0" algn="l">
              <a:spcBef>
                <a:spcPts val="0"/>
              </a:spcBef>
              <a:spcAft>
                <a:spcPts val="0"/>
              </a:spcAft>
              <a:buNone/>
            </a:pPr>
            <a:r>
              <a:t/>
            </a:r>
            <a:endParaRPr/>
          </a:p>
          <a:p>
            <a:pPr indent="-298450" lvl="0" marL="457200" rtl="0" algn="l">
              <a:spcBef>
                <a:spcPts val="0"/>
              </a:spcBef>
              <a:spcAft>
                <a:spcPts val="0"/>
              </a:spcAft>
              <a:buSzPts val="1100"/>
              <a:buChar char="-"/>
            </a:pPr>
            <a:r>
              <a:rPr lang="en"/>
              <a:t>How do LLMs work?</a:t>
            </a:r>
            <a:endParaRPr/>
          </a:p>
          <a:p>
            <a:pPr indent="-298450" lvl="0" marL="457200" rtl="0" algn="l">
              <a:spcBef>
                <a:spcPts val="0"/>
              </a:spcBef>
              <a:spcAft>
                <a:spcPts val="0"/>
              </a:spcAft>
              <a:buSzPts val="1100"/>
              <a:buChar char="-"/>
            </a:pPr>
            <a:r>
              <a:rPr lang="en"/>
              <a:t>Combine lots of datasets</a:t>
            </a:r>
            <a:endParaRPr/>
          </a:p>
          <a:p>
            <a:pPr indent="-298450" lvl="0" marL="457200" rtl="0" algn="l">
              <a:spcBef>
                <a:spcPts val="0"/>
              </a:spcBef>
              <a:spcAft>
                <a:spcPts val="0"/>
              </a:spcAft>
              <a:buSzPts val="1100"/>
              <a:buChar char="-"/>
            </a:pPr>
            <a:r>
              <a:rPr lang="en"/>
              <a:t>Feed data to a neural network that processes it with calculations (like calculating similarity between words)</a:t>
            </a:r>
            <a:endParaRPr/>
          </a:p>
          <a:p>
            <a:pPr indent="-298450" lvl="0" marL="457200" rtl="0" algn="l">
              <a:spcBef>
                <a:spcPts val="0"/>
              </a:spcBef>
              <a:spcAft>
                <a:spcPts val="0"/>
              </a:spcAft>
              <a:buSzPts val="1100"/>
              <a:buChar char="-"/>
            </a:pPr>
            <a:r>
              <a:rPr lang="en"/>
              <a:t>Finetune it by training it on specific datasets</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2f988e0777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2f988e0777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rPr lang="en" sz="1400">
                <a:solidFill>
                  <a:srgbClr val="424242"/>
                </a:solidFill>
                <a:latin typeface="Source Code Pro"/>
                <a:ea typeface="Source Code Pro"/>
                <a:cs typeface="Source Code Pro"/>
                <a:sym typeface="Source Code Pro"/>
              </a:rPr>
              <a:t>Our project aims to address a critical gap in accessible and comprehensible support for individuals facing challenges. Many people experience difficult circumstances and may feel isolated when seeking help. Although there are a lot of good resources available, they are often fragmented and require these distraught people to sift through multiple pages of information from different sources.</a:t>
            </a:r>
            <a:endParaRPr sz="1400">
              <a:solidFill>
                <a:srgbClr val="424242"/>
              </a:solidFill>
              <a:latin typeface="Source Code Pro"/>
              <a:ea typeface="Source Code Pro"/>
              <a:cs typeface="Source Code Pro"/>
              <a:sym typeface="Source Code Pro"/>
            </a:endParaRPr>
          </a:p>
          <a:p>
            <a:pPr indent="-273050" lvl="0" marL="457200" rtl="0" algn="l">
              <a:spcBef>
                <a:spcPts val="0"/>
              </a:spcBef>
              <a:spcAft>
                <a:spcPts val="0"/>
              </a:spcAft>
              <a:buClr>
                <a:schemeClr val="dk1"/>
              </a:buClr>
              <a:buSzPts val="700"/>
              <a:buChar char="-"/>
            </a:pPr>
            <a:r>
              <a:rPr lang="en" sz="1400">
                <a:solidFill>
                  <a:srgbClr val="424242"/>
                </a:solidFill>
                <a:latin typeface="Source Code Pro"/>
                <a:ea typeface="Source Code Pro"/>
                <a:cs typeface="Source Code Pro"/>
                <a:sym typeface="Source Code Pro"/>
              </a:rPr>
              <a:t>What makes it different: societal good, open-source, no data tracking, to help people in vulnerable situations</a:t>
            </a:r>
            <a:endParaRPr sz="1400">
              <a:solidFill>
                <a:srgbClr val="424242"/>
              </a:solidFill>
              <a:latin typeface="Source Code Pro"/>
              <a:ea typeface="Source Code Pro"/>
              <a:cs typeface="Source Code Pro"/>
              <a:sym typeface="Source Code Pro"/>
            </a:endParaRPr>
          </a:p>
          <a:p>
            <a:pPr indent="-273050" lvl="0" marL="457200" rtl="0" algn="l">
              <a:spcBef>
                <a:spcPts val="0"/>
              </a:spcBef>
              <a:spcAft>
                <a:spcPts val="0"/>
              </a:spcAft>
              <a:buClr>
                <a:schemeClr val="dk1"/>
              </a:buClr>
              <a:buSzPts val="700"/>
              <a:buChar char="-"/>
            </a:pPr>
            <a:r>
              <a:rPr lang="en" sz="1400">
                <a:solidFill>
                  <a:srgbClr val="424242"/>
                </a:solidFill>
                <a:latin typeface="Source Code Pro"/>
                <a:ea typeface="Source Code Pro"/>
                <a:cs typeface="Source Code Pro"/>
                <a:sym typeface="Source Code Pro"/>
              </a:rPr>
              <a:t>Fine-tuned, trained, vetted on empathetic datasets that provide medical advice, emergency advice, etc.</a:t>
            </a:r>
            <a:endParaRPr sz="1400">
              <a:solidFill>
                <a:srgbClr val="424242"/>
              </a:solidFill>
              <a:latin typeface="Source Code Pro"/>
              <a:ea typeface="Source Code Pro"/>
              <a:cs typeface="Source Code Pro"/>
              <a:sym typeface="Source Code Pro"/>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31401b80d0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31401b80d0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3145301cc45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3145301cc45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3145301cc45_1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3145301cc45_1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3145301cc45_1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3145301cc45_1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317c17d69f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317c17d69f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3145301cc45_1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3145301cc45_1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10800000">
            <a:off x="4226100" y="2933550"/>
            <a:ext cx="691800" cy="388500"/>
          </a:xfrm>
          <a:prstGeom prst="triangle">
            <a:avLst>
              <a:gd fmla="val 50000"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25" y="0"/>
            <a:ext cx="9144000" cy="31242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411175" y="644300"/>
            <a:ext cx="8282400" cy="21090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6000"/>
              <a:buNone/>
              <a:defRPr sz="6000">
                <a:solidFill>
                  <a:schemeClr val="lt1"/>
                </a:solidFill>
              </a:defRPr>
            </a:lvl1pPr>
            <a:lvl2pPr lvl="1" algn="ctr">
              <a:spcBef>
                <a:spcPts val="0"/>
              </a:spcBef>
              <a:spcAft>
                <a:spcPts val="0"/>
              </a:spcAft>
              <a:buClr>
                <a:schemeClr val="lt1"/>
              </a:buClr>
              <a:buSzPts val="6000"/>
              <a:buNone/>
              <a:defRPr sz="6000">
                <a:solidFill>
                  <a:schemeClr val="lt1"/>
                </a:solidFill>
              </a:defRPr>
            </a:lvl2pPr>
            <a:lvl3pPr lvl="2" algn="ctr">
              <a:spcBef>
                <a:spcPts val="0"/>
              </a:spcBef>
              <a:spcAft>
                <a:spcPts val="0"/>
              </a:spcAft>
              <a:buClr>
                <a:schemeClr val="lt1"/>
              </a:buClr>
              <a:buSzPts val="6000"/>
              <a:buNone/>
              <a:defRPr sz="6000">
                <a:solidFill>
                  <a:schemeClr val="lt1"/>
                </a:solidFill>
              </a:defRPr>
            </a:lvl3pPr>
            <a:lvl4pPr lvl="3" algn="ctr">
              <a:spcBef>
                <a:spcPts val="0"/>
              </a:spcBef>
              <a:spcAft>
                <a:spcPts val="0"/>
              </a:spcAft>
              <a:buClr>
                <a:schemeClr val="lt1"/>
              </a:buClr>
              <a:buSzPts val="6000"/>
              <a:buNone/>
              <a:defRPr sz="6000">
                <a:solidFill>
                  <a:schemeClr val="lt1"/>
                </a:solidFill>
              </a:defRPr>
            </a:lvl4pPr>
            <a:lvl5pPr lvl="4" algn="ctr">
              <a:spcBef>
                <a:spcPts val="0"/>
              </a:spcBef>
              <a:spcAft>
                <a:spcPts val="0"/>
              </a:spcAft>
              <a:buClr>
                <a:schemeClr val="lt1"/>
              </a:buClr>
              <a:buSzPts val="6000"/>
              <a:buNone/>
              <a:defRPr sz="6000">
                <a:solidFill>
                  <a:schemeClr val="lt1"/>
                </a:solidFill>
              </a:defRPr>
            </a:lvl5pPr>
            <a:lvl6pPr lvl="5" algn="ctr">
              <a:spcBef>
                <a:spcPts val="0"/>
              </a:spcBef>
              <a:spcAft>
                <a:spcPts val="0"/>
              </a:spcAft>
              <a:buClr>
                <a:schemeClr val="lt1"/>
              </a:buClr>
              <a:buSzPts val="6000"/>
              <a:buNone/>
              <a:defRPr sz="6000">
                <a:solidFill>
                  <a:schemeClr val="lt1"/>
                </a:solidFill>
              </a:defRPr>
            </a:lvl6pPr>
            <a:lvl7pPr lvl="6" algn="ctr">
              <a:spcBef>
                <a:spcPts val="0"/>
              </a:spcBef>
              <a:spcAft>
                <a:spcPts val="0"/>
              </a:spcAft>
              <a:buClr>
                <a:schemeClr val="lt1"/>
              </a:buClr>
              <a:buSzPts val="6000"/>
              <a:buNone/>
              <a:defRPr sz="6000">
                <a:solidFill>
                  <a:schemeClr val="lt1"/>
                </a:solidFill>
              </a:defRPr>
            </a:lvl7pPr>
            <a:lvl8pPr lvl="7" algn="ctr">
              <a:spcBef>
                <a:spcPts val="0"/>
              </a:spcBef>
              <a:spcAft>
                <a:spcPts val="0"/>
              </a:spcAft>
              <a:buClr>
                <a:schemeClr val="lt1"/>
              </a:buClr>
              <a:buSzPts val="6000"/>
              <a:buNone/>
              <a:defRPr sz="6000">
                <a:solidFill>
                  <a:schemeClr val="lt1"/>
                </a:solidFill>
              </a:defRPr>
            </a:lvl8pPr>
            <a:lvl9pPr lvl="8" algn="ctr">
              <a:spcBef>
                <a:spcPts val="0"/>
              </a:spcBef>
              <a:spcAft>
                <a:spcPts val="0"/>
              </a:spcAft>
              <a:buClr>
                <a:schemeClr val="lt1"/>
              </a:buClr>
              <a:buSzPts val="6000"/>
              <a:buNone/>
              <a:defRPr sz="6000">
                <a:solidFill>
                  <a:schemeClr val="lt1"/>
                </a:solidFill>
              </a:defRPr>
            </a:lvl9pPr>
          </a:lstStyle>
          <a:p/>
        </p:txBody>
      </p:sp>
      <p:sp>
        <p:nvSpPr>
          <p:cNvPr id="13" name="Google Shape;13;p2"/>
          <p:cNvSpPr txBox="1"/>
          <p:nvPr>
            <p:ph idx="1" type="subTitle"/>
          </p:nvPr>
        </p:nvSpPr>
        <p:spPr>
          <a:xfrm>
            <a:off x="411175" y="3398250"/>
            <a:ext cx="8282400" cy="1260600"/>
          </a:xfrm>
          <a:prstGeom prst="rect">
            <a:avLst/>
          </a:prstGeom>
        </p:spPr>
        <p:txBody>
          <a:bodyPr anchorCtr="0" anchor="ctr" bIns="91425" lIns="91425" spcFirstLastPara="1" rIns="91425" wrap="square" tIns="91425">
            <a:normAutofit/>
          </a:bodyPr>
          <a:lstStyle>
            <a:lvl1pPr lvl="0" algn="ctr">
              <a:lnSpc>
                <a:spcPct val="100000"/>
              </a:lnSpc>
              <a:spcBef>
                <a:spcPts val="0"/>
              </a:spcBef>
              <a:spcAft>
                <a:spcPts val="0"/>
              </a:spcAft>
              <a:buSzPts val="3600"/>
              <a:buFont typeface="Oswald"/>
              <a:buNone/>
              <a:defRPr sz="3600">
                <a:latin typeface="Oswald"/>
                <a:ea typeface="Oswald"/>
                <a:cs typeface="Oswald"/>
                <a:sym typeface="Oswald"/>
              </a:defRPr>
            </a:lvl1pPr>
            <a:lvl2pPr lvl="1" algn="ctr">
              <a:lnSpc>
                <a:spcPct val="100000"/>
              </a:lnSpc>
              <a:spcBef>
                <a:spcPts val="0"/>
              </a:spcBef>
              <a:spcAft>
                <a:spcPts val="0"/>
              </a:spcAft>
              <a:buSzPts val="3600"/>
              <a:buFont typeface="Oswald"/>
              <a:buNone/>
              <a:defRPr sz="3600">
                <a:latin typeface="Oswald"/>
                <a:ea typeface="Oswald"/>
                <a:cs typeface="Oswald"/>
                <a:sym typeface="Oswald"/>
              </a:defRPr>
            </a:lvl2pPr>
            <a:lvl3pPr lvl="2" algn="ctr">
              <a:lnSpc>
                <a:spcPct val="100000"/>
              </a:lnSpc>
              <a:spcBef>
                <a:spcPts val="0"/>
              </a:spcBef>
              <a:spcAft>
                <a:spcPts val="0"/>
              </a:spcAft>
              <a:buSzPts val="3600"/>
              <a:buFont typeface="Oswald"/>
              <a:buNone/>
              <a:defRPr sz="3600">
                <a:latin typeface="Oswald"/>
                <a:ea typeface="Oswald"/>
                <a:cs typeface="Oswald"/>
                <a:sym typeface="Oswald"/>
              </a:defRPr>
            </a:lvl3pPr>
            <a:lvl4pPr lvl="3" algn="ctr">
              <a:lnSpc>
                <a:spcPct val="100000"/>
              </a:lnSpc>
              <a:spcBef>
                <a:spcPts val="0"/>
              </a:spcBef>
              <a:spcAft>
                <a:spcPts val="0"/>
              </a:spcAft>
              <a:buSzPts val="3600"/>
              <a:buFont typeface="Oswald"/>
              <a:buNone/>
              <a:defRPr sz="3600">
                <a:latin typeface="Oswald"/>
                <a:ea typeface="Oswald"/>
                <a:cs typeface="Oswald"/>
                <a:sym typeface="Oswald"/>
              </a:defRPr>
            </a:lvl4pPr>
            <a:lvl5pPr lvl="4" algn="ctr">
              <a:lnSpc>
                <a:spcPct val="100000"/>
              </a:lnSpc>
              <a:spcBef>
                <a:spcPts val="0"/>
              </a:spcBef>
              <a:spcAft>
                <a:spcPts val="0"/>
              </a:spcAft>
              <a:buSzPts val="3600"/>
              <a:buFont typeface="Oswald"/>
              <a:buNone/>
              <a:defRPr sz="3600">
                <a:latin typeface="Oswald"/>
                <a:ea typeface="Oswald"/>
                <a:cs typeface="Oswald"/>
                <a:sym typeface="Oswald"/>
              </a:defRPr>
            </a:lvl5pPr>
            <a:lvl6pPr lvl="5" algn="ctr">
              <a:lnSpc>
                <a:spcPct val="100000"/>
              </a:lnSpc>
              <a:spcBef>
                <a:spcPts val="0"/>
              </a:spcBef>
              <a:spcAft>
                <a:spcPts val="0"/>
              </a:spcAft>
              <a:buSzPts val="3600"/>
              <a:buFont typeface="Oswald"/>
              <a:buNone/>
              <a:defRPr sz="3600">
                <a:latin typeface="Oswald"/>
                <a:ea typeface="Oswald"/>
                <a:cs typeface="Oswald"/>
                <a:sym typeface="Oswald"/>
              </a:defRPr>
            </a:lvl6pPr>
            <a:lvl7pPr lvl="6" algn="ctr">
              <a:lnSpc>
                <a:spcPct val="100000"/>
              </a:lnSpc>
              <a:spcBef>
                <a:spcPts val="0"/>
              </a:spcBef>
              <a:spcAft>
                <a:spcPts val="0"/>
              </a:spcAft>
              <a:buSzPts val="3600"/>
              <a:buFont typeface="Oswald"/>
              <a:buNone/>
              <a:defRPr sz="3600">
                <a:latin typeface="Oswald"/>
                <a:ea typeface="Oswald"/>
                <a:cs typeface="Oswald"/>
                <a:sym typeface="Oswald"/>
              </a:defRPr>
            </a:lvl7pPr>
            <a:lvl8pPr lvl="7" algn="ctr">
              <a:lnSpc>
                <a:spcPct val="100000"/>
              </a:lnSpc>
              <a:spcBef>
                <a:spcPts val="0"/>
              </a:spcBef>
              <a:spcAft>
                <a:spcPts val="0"/>
              </a:spcAft>
              <a:buSzPts val="3600"/>
              <a:buFont typeface="Oswald"/>
              <a:buNone/>
              <a:defRPr sz="3600">
                <a:latin typeface="Oswald"/>
                <a:ea typeface="Oswald"/>
                <a:cs typeface="Oswald"/>
                <a:sym typeface="Oswald"/>
              </a:defRPr>
            </a:lvl8pPr>
            <a:lvl9pPr lvl="8" algn="ctr">
              <a:lnSpc>
                <a:spcPct val="100000"/>
              </a:lnSpc>
              <a:spcBef>
                <a:spcPts val="0"/>
              </a:spcBef>
              <a:spcAft>
                <a:spcPts val="0"/>
              </a:spcAft>
              <a:buSzPts val="3600"/>
              <a:buFont typeface="Oswald"/>
              <a:buNone/>
              <a:defRPr sz="3600">
                <a:latin typeface="Oswald"/>
                <a:ea typeface="Oswald"/>
                <a:cs typeface="Oswald"/>
                <a:sym typeface="Oswald"/>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cxnSp>
        <p:nvCxnSpPr>
          <p:cNvPr id="52" name="Google Shape;52;p11"/>
          <p:cNvCxnSpPr/>
          <p:nvPr/>
        </p:nvCxnSpPr>
        <p:spPr>
          <a:xfrm>
            <a:off x="413275" y="2988275"/>
            <a:ext cx="910500" cy="0"/>
          </a:xfrm>
          <a:prstGeom prst="straightConnector1">
            <a:avLst/>
          </a:prstGeom>
          <a:noFill/>
          <a:ln cap="flat" cmpd="sng" w="28575">
            <a:solidFill>
              <a:schemeClr val="dk1"/>
            </a:solidFill>
            <a:prstDash val="lgDash"/>
            <a:round/>
            <a:headEnd len="sm" w="sm" type="none"/>
            <a:tailEnd len="sm" w="sm" type="none"/>
          </a:ln>
        </p:spPr>
      </p:cxnSp>
      <p:sp>
        <p:nvSpPr>
          <p:cNvPr id="53" name="Google Shape;53;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spcBef>
                <a:spcPts val="0"/>
              </a:spcBef>
              <a:spcAft>
                <a:spcPts val="0"/>
              </a:spcAft>
              <a:buSzPts val="12000"/>
              <a:buNone/>
              <a:defRPr sz="12000"/>
            </a:lvl1pPr>
            <a:lvl2pPr lvl="1">
              <a:spcBef>
                <a:spcPts val="0"/>
              </a:spcBef>
              <a:spcAft>
                <a:spcPts val="0"/>
              </a:spcAft>
              <a:buSzPts val="12000"/>
              <a:buNone/>
              <a:defRPr sz="12000"/>
            </a:lvl2pPr>
            <a:lvl3pPr lvl="2">
              <a:spcBef>
                <a:spcPts val="0"/>
              </a:spcBef>
              <a:spcAft>
                <a:spcPts val="0"/>
              </a:spcAft>
              <a:buSzPts val="12000"/>
              <a:buNone/>
              <a:defRPr sz="12000"/>
            </a:lvl3pPr>
            <a:lvl4pPr lvl="3">
              <a:spcBef>
                <a:spcPts val="0"/>
              </a:spcBef>
              <a:spcAft>
                <a:spcPts val="0"/>
              </a:spcAft>
              <a:buSzPts val="12000"/>
              <a:buNone/>
              <a:defRPr sz="12000"/>
            </a:lvl4pPr>
            <a:lvl5pPr lvl="4">
              <a:spcBef>
                <a:spcPts val="0"/>
              </a:spcBef>
              <a:spcAft>
                <a:spcPts val="0"/>
              </a:spcAft>
              <a:buSzPts val="12000"/>
              <a:buNone/>
              <a:defRPr sz="12000"/>
            </a:lvl5pPr>
            <a:lvl6pPr lvl="5">
              <a:spcBef>
                <a:spcPts val="0"/>
              </a:spcBef>
              <a:spcAft>
                <a:spcPts val="0"/>
              </a:spcAft>
              <a:buSzPts val="12000"/>
              <a:buNone/>
              <a:defRPr sz="12000"/>
            </a:lvl6pPr>
            <a:lvl7pPr lvl="6">
              <a:spcBef>
                <a:spcPts val="0"/>
              </a:spcBef>
              <a:spcAft>
                <a:spcPts val="0"/>
              </a:spcAft>
              <a:buSzPts val="12000"/>
              <a:buNone/>
              <a:defRPr sz="12000"/>
            </a:lvl7pPr>
            <a:lvl8pPr lvl="7">
              <a:spcBef>
                <a:spcPts val="0"/>
              </a:spcBef>
              <a:spcAft>
                <a:spcPts val="0"/>
              </a:spcAft>
              <a:buSzPts val="12000"/>
              <a:buNone/>
              <a:defRPr sz="12000"/>
            </a:lvl8pPr>
            <a:lvl9pPr lvl="8">
              <a:spcBef>
                <a:spcPts val="0"/>
              </a:spcBef>
              <a:spcAft>
                <a:spcPts val="0"/>
              </a:spcAft>
              <a:buSzPts val="12000"/>
              <a:buNone/>
              <a:defRPr sz="12000"/>
            </a:lvl9pPr>
          </a:lstStyle>
          <a:p>
            <a:r>
              <a:t>xx%</a:t>
            </a:r>
          </a:p>
        </p:txBody>
      </p:sp>
      <p:sp>
        <p:nvSpPr>
          <p:cNvPr id="54" name="Google Shape;54;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a:off x="0" y="1567350"/>
            <a:ext cx="9144000" cy="2008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3"/>
          <p:cNvSpPr txBox="1"/>
          <p:nvPr>
            <p:ph type="title"/>
          </p:nvPr>
        </p:nvSpPr>
        <p:spPr>
          <a:xfrm>
            <a:off x="430800" y="1889700"/>
            <a:ext cx="8282400" cy="15165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3600"/>
              <a:buNone/>
              <a:defRPr sz="3600">
                <a:solidFill>
                  <a:schemeClr val="lt1"/>
                </a:solidFill>
              </a:defRPr>
            </a:lvl1pPr>
            <a:lvl2pPr lvl="1" algn="ctr">
              <a:spcBef>
                <a:spcPts val="0"/>
              </a:spcBef>
              <a:spcAft>
                <a:spcPts val="0"/>
              </a:spcAft>
              <a:buClr>
                <a:schemeClr val="lt1"/>
              </a:buClr>
              <a:buSzPts val="3600"/>
              <a:buNone/>
              <a:defRPr sz="3600">
                <a:solidFill>
                  <a:schemeClr val="lt1"/>
                </a:solidFill>
              </a:defRPr>
            </a:lvl2pPr>
            <a:lvl3pPr lvl="2" algn="ctr">
              <a:spcBef>
                <a:spcPts val="0"/>
              </a:spcBef>
              <a:spcAft>
                <a:spcPts val="0"/>
              </a:spcAft>
              <a:buClr>
                <a:schemeClr val="lt1"/>
              </a:buClr>
              <a:buSzPts val="3600"/>
              <a:buNone/>
              <a:defRPr sz="3600">
                <a:solidFill>
                  <a:schemeClr val="lt1"/>
                </a:solidFill>
              </a:defRPr>
            </a:lvl3pPr>
            <a:lvl4pPr lvl="3" algn="ctr">
              <a:spcBef>
                <a:spcPts val="0"/>
              </a:spcBef>
              <a:spcAft>
                <a:spcPts val="0"/>
              </a:spcAft>
              <a:buClr>
                <a:schemeClr val="lt1"/>
              </a:buClr>
              <a:buSzPts val="3600"/>
              <a:buNone/>
              <a:defRPr sz="3600">
                <a:solidFill>
                  <a:schemeClr val="lt1"/>
                </a:solidFill>
              </a:defRPr>
            </a:lvl4pPr>
            <a:lvl5pPr lvl="4" algn="ctr">
              <a:spcBef>
                <a:spcPts val="0"/>
              </a:spcBef>
              <a:spcAft>
                <a:spcPts val="0"/>
              </a:spcAft>
              <a:buClr>
                <a:schemeClr val="lt1"/>
              </a:buClr>
              <a:buSzPts val="3600"/>
              <a:buNone/>
              <a:defRPr sz="3600">
                <a:solidFill>
                  <a:schemeClr val="lt1"/>
                </a:solidFill>
              </a:defRPr>
            </a:lvl5pPr>
            <a:lvl6pPr lvl="5" algn="ctr">
              <a:spcBef>
                <a:spcPts val="0"/>
              </a:spcBef>
              <a:spcAft>
                <a:spcPts val="0"/>
              </a:spcAft>
              <a:buClr>
                <a:schemeClr val="lt1"/>
              </a:buClr>
              <a:buSzPts val="3600"/>
              <a:buNone/>
              <a:defRPr sz="3600">
                <a:solidFill>
                  <a:schemeClr val="lt1"/>
                </a:solidFill>
              </a:defRPr>
            </a:lvl6pPr>
            <a:lvl7pPr lvl="6" algn="ctr">
              <a:spcBef>
                <a:spcPts val="0"/>
              </a:spcBef>
              <a:spcAft>
                <a:spcPts val="0"/>
              </a:spcAft>
              <a:buClr>
                <a:schemeClr val="lt1"/>
              </a:buClr>
              <a:buSzPts val="3600"/>
              <a:buNone/>
              <a:defRPr sz="3600">
                <a:solidFill>
                  <a:schemeClr val="lt1"/>
                </a:solidFill>
              </a:defRPr>
            </a:lvl7pPr>
            <a:lvl8pPr lvl="7" algn="ctr">
              <a:spcBef>
                <a:spcPts val="0"/>
              </a:spcBef>
              <a:spcAft>
                <a:spcPts val="0"/>
              </a:spcAft>
              <a:buClr>
                <a:schemeClr val="lt1"/>
              </a:buClr>
              <a:buSzPts val="3600"/>
              <a:buNone/>
              <a:defRPr sz="3600">
                <a:solidFill>
                  <a:schemeClr val="lt1"/>
                </a:solidFill>
              </a:defRPr>
            </a:lvl8pPr>
            <a:lvl9pPr lvl="8" algn="ctr">
              <a:spcBef>
                <a:spcPts val="0"/>
              </a:spcBef>
              <a:spcAft>
                <a:spcPts val="0"/>
              </a:spcAft>
              <a:buClr>
                <a:schemeClr val="lt1"/>
              </a:buClr>
              <a:buSzPts val="3600"/>
              <a:buNone/>
              <a:defRPr sz="3600">
                <a:solidFill>
                  <a:schemeClr val="lt1"/>
                </a:solidFill>
              </a:defRPr>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cxnSp>
        <p:nvCxnSpPr>
          <p:cNvPr id="20" name="Google Shape;20;p4"/>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21" name="Google Shape;21;p4"/>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468825"/>
            <a:ext cx="8520600" cy="3099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cxnSp>
        <p:nvCxnSpPr>
          <p:cNvPr id="25" name="Google Shape;25;p5"/>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26" name="Google Shape;26;p5"/>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7" name="Google Shape;27;p5"/>
          <p:cNvSpPr txBox="1"/>
          <p:nvPr>
            <p:ph idx="1" type="body"/>
          </p:nvPr>
        </p:nvSpPr>
        <p:spPr>
          <a:xfrm>
            <a:off x="311700" y="1468825"/>
            <a:ext cx="3999900" cy="3099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2" type="body"/>
          </p:nvPr>
        </p:nvSpPr>
        <p:spPr>
          <a:xfrm>
            <a:off x="4832400" y="1468825"/>
            <a:ext cx="3999900" cy="3099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cxnSp>
        <p:nvCxnSpPr>
          <p:cNvPr id="34" name="Google Shape;34;p7"/>
          <p:cNvCxnSpPr/>
          <p:nvPr/>
        </p:nvCxnSpPr>
        <p:spPr>
          <a:xfrm>
            <a:off x="418675" y="1457787"/>
            <a:ext cx="614100" cy="0"/>
          </a:xfrm>
          <a:prstGeom prst="straightConnector1">
            <a:avLst/>
          </a:prstGeom>
          <a:noFill/>
          <a:ln cap="flat" cmpd="sng" w="19050">
            <a:solidFill>
              <a:schemeClr val="dk2"/>
            </a:solidFill>
            <a:prstDash val="lgDash"/>
            <a:round/>
            <a:headEnd len="sm" w="sm" type="none"/>
            <a:tailEnd len="sm" w="sm" type="none"/>
          </a:ln>
        </p:spPr>
      </p:cxnSp>
      <p:sp>
        <p:nvSpPr>
          <p:cNvPr id="35" name="Google Shape;35;p7"/>
          <p:cNvSpPr txBox="1"/>
          <p:nvPr>
            <p:ph type="title"/>
          </p:nvPr>
        </p:nvSpPr>
        <p:spPr>
          <a:xfrm>
            <a:off x="311700" y="6318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6" name="Google Shape;36;p7"/>
          <p:cNvSpPr txBox="1"/>
          <p:nvPr>
            <p:ph idx="1" type="body"/>
          </p:nvPr>
        </p:nvSpPr>
        <p:spPr>
          <a:xfrm>
            <a:off x="311700" y="1618204"/>
            <a:ext cx="2808000" cy="29508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7" name="Google Shape;37;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8" name="Shape 38"/>
        <p:cNvGrpSpPr/>
        <p:nvPr/>
      </p:nvGrpSpPr>
      <p:grpSpPr>
        <a:xfrm>
          <a:off x="0" y="0"/>
          <a:ext cx="0" cy="0"/>
          <a:chOff x="0" y="0"/>
          <a:chExt cx="0" cy="0"/>
        </a:xfrm>
      </p:grpSpPr>
      <p:sp>
        <p:nvSpPr>
          <p:cNvPr id="39" name="Google Shape;39;p8"/>
          <p:cNvSpPr txBox="1"/>
          <p:nvPr>
            <p:ph type="title"/>
          </p:nvPr>
        </p:nvSpPr>
        <p:spPr>
          <a:xfrm>
            <a:off x="490250" y="528900"/>
            <a:ext cx="5678100" cy="40857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5400"/>
              <a:buNone/>
              <a:defRPr sz="5400">
                <a:solidFill>
                  <a:schemeClr val="lt1"/>
                </a:solidFill>
              </a:defRPr>
            </a:lvl1pPr>
            <a:lvl2pPr lvl="1">
              <a:spcBef>
                <a:spcPts val="0"/>
              </a:spcBef>
              <a:spcAft>
                <a:spcPts val="0"/>
              </a:spcAft>
              <a:buClr>
                <a:schemeClr val="lt1"/>
              </a:buClr>
              <a:buSzPts val="5400"/>
              <a:buNone/>
              <a:defRPr sz="5400">
                <a:solidFill>
                  <a:schemeClr val="lt1"/>
                </a:solidFill>
              </a:defRPr>
            </a:lvl2pPr>
            <a:lvl3pPr lvl="2">
              <a:spcBef>
                <a:spcPts val="0"/>
              </a:spcBef>
              <a:spcAft>
                <a:spcPts val="0"/>
              </a:spcAft>
              <a:buClr>
                <a:schemeClr val="lt1"/>
              </a:buClr>
              <a:buSzPts val="5400"/>
              <a:buNone/>
              <a:defRPr sz="5400">
                <a:solidFill>
                  <a:schemeClr val="lt1"/>
                </a:solidFill>
              </a:defRPr>
            </a:lvl3pPr>
            <a:lvl4pPr lvl="3">
              <a:spcBef>
                <a:spcPts val="0"/>
              </a:spcBef>
              <a:spcAft>
                <a:spcPts val="0"/>
              </a:spcAft>
              <a:buClr>
                <a:schemeClr val="lt1"/>
              </a:buClr>
              <a:buSzPts val="5400"/>
              <a:buNone/>
              <a:defRPr sz="5400">
                <a:solidFill>
                  <a:schemeClr val="lt1"/>
                </a:solidFill>
              </a:defRPr>
            </a:lvl4pPr>
            <a:lvl5pPr lvl="4">
              <a:spcBef>
                <a:spcPts val="0"/>
              </a:spcBef>
              <a:spcAft>
                <a:spcPts val="0"/>
              </a:spcAft>
              <a:buClr>
                <a:schemeClr val="lt1"/>
              </a:buClr>
              <a:buSzPts val="5400"/>
              <a:buNone/>
              <a:defRPr sz="5400">
                <a:solidFill>
                  <a:schemeClr val="lt1"/>
                </a:solidFill>
              </a:defRPr>
            </a:lvl5pPr>
            <a:lvl6pPr lvl="5">
              <a:spcBef>
                <a:spcPts val="0"/>
              </a:spcBef>
              <a:spcAft>
                <a:spcPts val="0"/>
              </a:spcAft>
              <a:buClr>
                <a:schemeClr val="lt1"/>
              </a:buClr>
              <a:buSzPts val="5400"/>
              <a:buNone/>
              <a:defRPr sz="5400">
                <a:solidFill>
                  <a:schemeClr val="lt1"/>
                </a:solidFill>
              </a:defRPr>
            </a:lvl6pPr>
            <a:lvl7pPr lvl="6">
              <a:spcBef>
                <a:spcPts val="0"/>
              </a:spcBef>
              <a:spcAft>
                <a:spcPts val="0"/>
              </a:spcAft>
              <a:buClr>
                <a:schemeClr val="lt1"/>
              </a:buClr>
              <a:buSzPts val="5400"/>
              <a:buNone/>
              <a:defRPr sz="5400">
                <a:solidFill>
                  <a:schemeClr val="lt1"/>
                </a:solidFill>
              </a:defRPr>
            </a:lvl7pPr>
            <a:lvl8pPr lvl="7">
              <a:spcBef>
                <a:spcPts val="0"/>
              </a:spcBef>
              <a:spcAft>
                <a:spcPts val="0"/>
              </a:spcAft>
              <a:buClr>
                <a:schemeClr val="lt1"/>
              </a:buClr>
              <a:buSzPts val="5400"/>
              <a:buNone/>
              <a:defRPr sz="5400">
                <a:solidFill>
                  <a:schemeClr val="lt1"/>
                </a:solidFill>
              </a:defRPr>
            </a:lvl8pPr>
            <a:lvl9pPr lvl="8">
              <a:spcBef>
                <a:spcPts val="0"/>
              </a:spcBef>
              <a:spcAft>
                <a:spcPts val="0"/>
              </a:spcAft>
              <a:buClr>
                <a:schemeClr val="lt1"/>
              </a:buClr>
              <a:buSzPts val="5400"/>
              <a:buNone/>
              <a:defRPr sz="5400">
                <a:solidFill>
                  <a:schemeClr val="lt1"/>
                </a:solidFill>
              </a:defRPr>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1"/>
        </a:solidFill>
      </p:bgPr>
    </p:bg>
    <p:spTree>
      <p:nvGrpSpPr>
        <p:cNvPr id="41" name="Shape 41"/>
        <p:cNvGrpSpPr/>
        <p:nvPr/>
      </p:nvGrpSpPr>
      <p:grpSpPr>
        <a:xfrm>
          <a:off x="0" y="0"/>
          <a:ext cx="0" cy="0"/>
          <a:chOff x="0" y="0"/>
          <a:chExt cx="0" cy="0"/>
        </a:xfrm>
      </p:grpSpPr>
      <p:sp>
        <p:nvSpPr>
          <p:cNvPr id="42" name="Google Shape;42;p9"/>
          <p:cNvSpPr/>
          <p:nvPr/>
        </p:nvSpPr>
        <p:spPr>
          <a:xfrm>
            <a:off x="4572000" y="175"/>
            <a:ext cx="45720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577200" cy="0"/>
          </a:xfrm>
          <a:prstGeom prst="straightConnector1">
            <a:avLst/>
          </a:prstGeom>
          <a:noFill/>
          <a:ln cap="flat" cmpd="sng" w="19050">
            <a:solidFill>
              <a:schemeClr val="dk1"/>
            </a:solidFill>
            <a:prstDash val="lgDash"/>
            <a:round/>
            <a:headEnd len="sm" w="sm" type="none"/>
            <a:tailEnd len="sm" w="sm" type="none"/>
          </a:ln>
        </p:spPr>
      </p:cxnSp>
      <p:sp>
        <p:nvSpPr>
          <p:cNvPr id="44" name="Google Shape;44;p9"/>
          <p:cNvSpPr txBox="1"/>
          <p:nvPr>
            <p:ph type="title"/>
          </p:nvPr>
        </p:nvSpPr>
        <p:spPr>
          <a:xfrm>
            <a:off x="265500" y="1078750"/>
            <a:ext cx="4045200" cy="1789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4600"/>
              <a:buNone/>
              <a:defRPr sz="4600">
                <a:solidFill>
                  <a:schemeClr val="lt1"/>
                </a:solidFill>
              </a:defRPr>
            </a:lvl1pPr>
            <a:lvl2pPr lvl="1" algn="ctr">
              <a:spcBef>
                <a:spcPts val="0"/>
              </a:spcBef>
              <a:spcAft>
                <a:spcPts val="0"/>
              </a:spcAft>
              <a:buClr>
                <a:schemeClr val="lt1"/>
              </a:buClr>
              <a:buSzPts val="4600"/>
              <a:buNone/>
              <a:defRPr sz="4600">
                <a:solidFill>
                  <a:schemeClr val="lt1"/>
                </a:solidFill>
              </a:defRPr>
            </a:lvl2pPr>
            <a:lvl3pPr lvl="2" algn="ctr">
              <a:spcBef>
                <a:spcPts val="0"/>
              </a:spcBef>
              <a:spcAft>
                <a:spcPts val="0"/>
              </a:spcAft>
              <a:buClr>
                <a:schemeClr val="lt1"/>
              </a:buClr>
              <a:buSzPts val="4600"/>
              <a:buNone/>
              <a:defRPr sz="4600">
                <a:solidFill>
                  <a:schemeClr val="lt1"/>
                </a:solidFill>
              </a:defRPr>
            </a:lvl3pPr>
            <a:lvl4pPr lvl="3" algn="ctr">
              <a:spcBef>
                <a:spcPts val="0"/>
              </a:spcBef>
              <a:spcAft>
                <a:spcPts val="0"/>
              </a:spcAft>
              <a:buClr>
                <a:schemeClr val="lt1"/>
              </a:buClr>
              <a:buSzPts val="4600"/>
              <a:buNone/>
              <a:defRPr sz="4600">
                <a:solidFill>
                  <a:schemeClr val="lt1"/>
                </a:solidFill>
              </a:defRPr>
            </a:lvl4pPr>
            <a:lvl5pPr lvl="4" algn="ctr">
              <a:spcBef>
                <a:spcPts val="0"/>
              </a:spcBef>
              <a:spcAft>
                <a:spcPts val="0"/>
              </a:spcAft>
              <a:buClr>
                <a:schemeClr val="lt1"/>
              </a:buClr>
              <a:buSzPts val="4600"/>
              <a:buNone/>
              <a:defRPr sz="4600">
                <a:solidFill>
                  <a:schemeClr val="lt1"/>
                </a:solidFill>
              </a:defRPr>
            </a:lvl5pPr>
            <a:lvl6pPr lvl="5" algn="ctr">
              <a:spcBef>
                <a:spcPts val="0"/>
              </a:spcBef>
              <a:spcAft>
                <a:spcPts val="0"/>
              </a:spcAft>
              <a:buClr>
                <a:schemeClr val="lt1"/>
              </a:buClr>
              <a:buSzPts val="4600"/>
              <a:buNone/>
              <a:defRPr sz="4600">
                <a:solidFill>
                  <a:schemeClr val="lt1"/>
                </a:solidFill>
              </a:defRPr>
            </a:lvl6pPr>
            <a:lvl7pPr lvl="6" algn="ctr">
              <a:spcBef>
                <a:spcPts val="0"/>
              </a:spcBef>
              <a:spcAft>
                <a:spcPts val="0"/>
              </a:spcAft>
              <a:buClr>
                <a:schemeClr val="lt1"/>
              </a:buClr>
              <a:buSzPts val="4600"/>
              <a:buNone/>
              <a:defRPr sz="4600">
                <a:solidFill>
                  <a:schemeClr val="lt1"/>
                </a:solidFill>
              </a:defRPr>
            </a:lvl7pPr>
            <a:lvl8pPr lvl="7" algn="ctr">
              <a:spcBef>
                <a:spcPts val="0"/>
              </a:spcBef>
              <a:spcAft>
                <a:spcPts val="0"/>
              </a:spcAft>
              <a:buClr>
                <a:schemeClr val="lt1"/>
              </a:buClr>
              <a:buSzPts val="4600"/>
              <a:buNone/>
              <a:defRPr sz="4600">
                <a:solidFill>
                  <a:schemeClr val="lt1"/>
                </a:solidFill>
              </a:defRPr>
            </a:lvl8pPr>
            <a:lvl9pPr lvl="8" algn="ctr">
              <a:spcBef>
                <a:spcPts val="0"/>
              </a:spcBef>
              <a:spcAft>
                <a:spcPts val="0"/>
              </a:spcAft>
              <a:buClr>
                <a:schemeClr val="lt1"/>
              </a:buClr>
              <a:buSzPts val="4600"/>
              <a:buNone/>
              <a:defRPr sz="4600">
                <a:solidFill>
                  <a:schemeClr val="lt1"/>
                </a:solidFill>
              </a:defRPr>
            </a:lvl9pPr>
          </a:lstStyle>
          <a:p/>
        </p:txBody>
      </p:sp>
      <p:sp>
        <p:nvSpPr>
          <p:cNvPr id="45" name="Google Shape;45;p9"/>
          <p:cNvSpPr txBox="1"/>
          <p:nvPr>
            <p:ph idx="1" type="subTitle"/>
          </p:nvPr>
        </p:nvSpPr>
        <p:spPr>
          <a:xfrm>
            <a:off x="265500" y="29214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900"/>
              <a:buNone/>
              <a:defRPr sz="1900">
                <a:solidFill>
                  <a:schemeClr val="lt1"/>
                </a:solidFill>
              </a:defRPr>
            </a:lvl1pPr>
            <a:lvl2pPr lvl="1" algn="ctr">
              <a:lnSpc>
                <a:spcPct val="100000"/>
              </a:lnSpc>
              <a:spcBef>
                <a:spcPts val="0"/>
              </a:spcBef>
              <a:spcAft>
                <a:spcPts val="0"/>
              </a:spcAft>
              <a:buClr>
                <a:schemeClr val="lt1"/>
              </a:buClr>
              <a:buSzPts val="1900"/>
              <a:buNone/>
              <a:defRPr sz="1900">
                <a:solidFill>
                  <a:schemeClr val="lt1"/>
                </a:solidFill>
              </a:defRPr>
            </a:lvl2pPr>
            <a:lvl3pPr lvl="2" algn="ctr">
              <a:lnSpc>
                <a:spcPct val="100000"/>
              </a:lnSpc>
              <a:spcBef>
                <a:spcPts val="0"/>
              </a:spcBef>
              <a:spcAft>
                <a:spcPts val="0"/>
              </a:spcAft>
              <a:buClr>
                <a:schemeClr val="lt1"/>
              </a:buClr>
              <a:buSzPts val="1900"/>
              <a:buNone/>
              <a:defRPr sz="1900">
                <a:solidFill>
                  <a:schemeClr val="lt1"/>
                </a:solidFill>
              </a:defRPr>
            </a:lvl3pPr>
            <a:lvl4pPr lvl="3" algn="ctr">
              <a:lnSpc>
                <a:spcPct val="100000"/>
              </a:lnSpc>
              <a:spcBef>
                <a:spcPts val="0"/>
              </a:spcBef>
              <a:spcAft>
                <a:spcPts val="0"/>
              </a:spcAft>
              <a:buClr>
                <a:schemeClr val="lt1"/>
              </a:buClr>
              <a:buSzPts val="1900"/>
              <a:buNone/>
              <a:defRPr sz="1900">
                <a:solidFill>
                  <a:schemeClr val="lt1"/>
                </a:solidFill>
              </a:defRPr>
            </a:lvl4pPr>
            <a:lvl5pPr lvl="4" algn="ctr">
              <a:lnSpc>
                <a:spcPct val="100000"/>
              </a:lnSpc>
              <a:spcBef>
                <a:spcPts val="0"/>
              </a:spcBef>
              <a:spcAft>
                <a:spcPts val="0"/>
              </a:spcAft>
              <a:buClr>
                <a:schemeClr val="lt1"/>
              </a:buClr>
              <a:buSzPts val="1900"/>
              <a:buNone/>
              <a:defRPr sz="1900">
                <a:solidFill>
                  <a:schemeClr val="lt1"/>
                </a:solidFill>
              </a:defRPr>
            </a:lvl5pPr>
            <a:lvl6pPr lvl="5" algn="ctr">
              <a:lnSpc>
                <a:spcPct val="100000"/>
              </a:lnSpc>
              <a:spcBef>
                <a:spcPts val="0"/>
              </a:spcBef>
              <a:spcAft>
                <a:spcPts val="0"/>
              </a:spcAft>
              <a:buClr>
                <a:schemeClr val="lt1"/>
              </a:buClr>
              <a:buSzPts val="1900"/>
              <a:buNone/>
              <a:defRPr sz="1900">
                <a:solidFill>
                  <a:schemeClr val="lt1"/>
                </a:solidFill>
              </a:defRPr>
            </a:lvl6pPr>
            <a:lvl7pPr lvl="6" algn="ctr">
              <a:lnSpc>
                <a:spcPct val="100000"/>
              </a:lnSpc>
              <a:spcBef>
                <a:spcPts val="0"/>
              </a:spcBef>
              <a:spcAft>
                <a:spcPts val="0"/>
              </a:spcAft>
              <a:buClr>
                <a:schemeClr val="lt1"/>
              </a:buClr>
              <a:buSzPts val="1900"/>
              <a:buNone/>
              <a:defRPr sz="1900">
                <a:solidFill>
                  <a:schemeClr val="lt1"/>
                </a:solidFill>
              </a:defRPr>
            </a:lvl7pPr>
            <a:lvl8pPr lvl="7" algn="ctr">
              <a:lnSpc>
                <a:spcPct val="100000"/>
              </a:lnSpc>
              <a:spcBef>
                <a:spcPts val="0"/>
              </a:spcBef>
              <a:spcAft>
                <a:spcPts val="0"/>
              </a:spcAft>
              <a:buClr>
                <a:schemeClr val="lt1"/>
              </a:buClr>
              <a:buSzPts val="1900"/>
              <a:buNone/>
              <a:defRPr sz="1900">
                <a:solidFill>
                  <a:schemeClr val="lt1"/>
                </a:solidFill>
              </a:defRPr>
            </a:lvl8pPr>
            <a:lvl9pPr lvl="8" algn="ctr">
              <a:lnSpc>
                <a:spcPct val="100000"/>
              </a:lnSpc>
              <a:spcBef>
                <a:spcPts val="0"/>
              </a:spcBef>
              <a:spcAft>
                <a:spcPts val="0"/>
              </a:spcAft>
              <a:buClr>
                <a:schemeClr val="lt1"/>
              </a:buClr>
              <a:buSzPts val="1900"/>
              <a:buNone/>
              <a:defRPr sz="1900">
                <a:solidFill>
                  <a:schemeClr val="lt1"/>
                </a:solidFill>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100"/>
              <a:buFont typeface="Oswald"/>
              <a:buNone/>
              <a:defRPr sz="2100">
                <a:latin typeface="Oswald"/>
                <a:ea typeface="Oswald"/>
                <a:cs typeface="Oswald"/>
                <a:sym typeface="Oswald"/>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dern-writer">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72500"/>
            <a:ext cx="8520600" cy="7335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9pPr>
          </a:lstStyle>
          <a:p/>
        </p:txBody>
      </p:sp>
      <p:sp>
        <p:nvSpPr>
          <p:cNvPr id="7" name="Google Shape;7;p1"/>
          <p:cNvSpPr txBox="1"/>
          <p:nvPr>
            <p:ph idx="1" type="body"/>
          </p:nvPr>
        </p:nvSpPr>
        <p:spPr>
          <a:xfrm>
            <a:off x="311700" y="1468825"/>
            <a:ext cx="8520600" cy="3099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indent="-317500" lvl="1" marL="914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indent="-317500" lvl="2" marL="1371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indent="-317500" lvl="3" marL="1828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indent="-317500" lvl="4" marL="22860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indent="-317500" lvl="5" marL="27432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indent="-317500" lvl="6" marL="3200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indent="-317500" lvl="7" marL="3657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indent="-317500" lvl="8" marL="4114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Source Code Pro"/>
                <a:ea typeface="Source Code Pro"/>
                <a:cs typeface="Source Code Pro"/>
                <a:sym typeface="Source Code Pro"/>
              </a:defRPr>
            </a:lvl1pPr>
            <a:lvl2pPr lvl="1" algn="r">
              <a:buNone/>
              <a:defRPr sz="1000">
                <a:solidFill>
                  <a:schemeClr val="dk2"/>
                </a:solidFill>
                <a:latin typeface="Source Code Pro"/>
                <a:ea typeface="Source Code Pro"/>
                <a:cs typeface="Source Code Pro"/>
                <a:sym typeface="Source Code Pro"/>
              </a:defRPr>
            </a:lvl2pPr>
            <a:lvl3pPr lvl="2" algn="r">
              <a:buNone/>
              <a:defRPr sz="1000">
                <a:solidFill>
                  <a:schemeClr val="dk2"/>
                </a:solidFill>
                <a:latin typeface="Source Code Pro"/>
                <a:ea typeface="Source Code Pro"/>
                <a:cs typeface="Source Code Pro"/>
                <a:sym typeface="Source Code Pro"/>
              </a:defRPr>
            </a:lvl3pPr>
            <a:lvl4pPr lvl="3" algn="r">
              <a:buNone/>
              <a:defRPr sz="1000">
                <a:solidFill>
                  <a:schemeClr val="dk2"/>
                </a:solidFill>
                <a:latin typeface="Source Code Pro"/>
                <a:ea typeface="Source Code Pro"/>
                <a:cs typeface="Source Code Pro"/>
                <a:sym typeface="Source Code Pro"/>
              </a:defRPr>
            </a:lvl4pPr>
            <a:lvl5pPr lvl="4" algn="r">
              <a:buNone/>
              <a:defRPr sz="1000">
                <a:solidFill>
                  <a:schemeClr val="dk2"/>
                </a:solidFill>
                <a:latin typeface="Source Code Pro"/>
                <a:ea typeface="Source Code Pro"/>
                <a:cs typeface="Source Code Pro"/>
                <a:sym typeface="Source Code Pro"/>
              </a:defRPr>
            </a:lvl5pPr>
            <a:lvl6pPr lvl="5" algn="r">
              <a:buNone/>
              <a:defRPr sz="1000">
                <a:solidFill>
                  <a:schemeClr val="dk2"/>
                </a:solidFill>
                <a:latin typeface="Source Code Pro"/>
                <a:ea typeface="Source Code Pro"/>
                <a:cs typeface="Source Code Pro"/>
                <a:sym typeface="Source Code Pro"/>
              </a:defRPr>
            </a:lvl6pPr>
            <a:lvl7pPr lvl="6" algn="r">
              <a:buNone/>
              <a:defRPr sz="1000">
                <a:solidFill>
                  <a:schemeClr val="dk2"/>
                </a:solidFill>
                <a:latin typeface="Source Code Pro"/>
                <a:ea typeface="Source Code Pro"/>
                <a:cs typeface="Source Code Pro"/>
                <a:sym typeface="Source Code Pro"/>
              </a:defRPr>
            </a:lvl7pPr>
            <a:lvl8pPr lvl="7" algn="r">
              <a:buNone/>
              <a:defRPr sz="1000">
                <a:solidFill>
                  <a:schemeClr val="dk2"/>
                </a:solidFill>
                <a:latin typeface="Source Code Pro"/>
                <a:ea typeface="Source Code Pro"/>
                <a:cs typeface="Source Code Pro"/>
                <a:sym typeface="Source Code Pro"/>
              </a:defRPr>
            </a:lvl8pPr>
            <a:lvl9pPr lvl="8" algn="r">
              <a:buNone/>
              <a:defRPr sz="1000">
                <a:solidFill>
                  <a:schemeClr val="dk2"/>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drive.google.com/file/d/16m_H_k2Dy4_HZq5apDR9mMrq0hZoz7ji/view" TargetMode="Externa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3"/>
          <p:cNvSpPr txBox="1"/>
          <p:nvPr>
            <p:ph type="ctrTitle"/>
          </p:nvPr>
        </p:nvSpPr>
        <p:spPr>
          <a:xfrm>
            <a:off x="411175" y="644300"/>
            <a:ext cx="8282400" cy="21090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Universal Response Engine: LLMs for Good</a:t>
            </a:r>
            <a:endParaRPr/>
          </a:p>
        </p:txBody>
      </p:sp>
      <p:sp>
        <p:nvSpPr>
          <p:cNvPr id="63" name="Google Shape;63;p13"/>
          <p:cNvSpPr txBox="1"/>
          <p:nvPr>
            <p:ph idx="1" type="subTitle"/>
          </p:nvPr>
        </p:nvSpPr>
        <p:spPr>
          <a:xfrm>
            <a:off x="0" y="3157825"/>
            <a:ext cx="4135500" cy="937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3400"/>
              <a:t>Client</a:t>
            </a:r>
            <a:r>
              <a:rPr lang="en" sz="3400"/>
              <a:t>: </a:t>
            </a:r>
            <a:r>
              <a:rPr lang="en" sz="3400"/>
              <a:t>Ahmed Nazar</a:t>
            </a:r>
            <a:endParaRPr sz="3400"/>
          </a:p>
        </p:txBody>
      </p:sp>
      <p:sp>
        <p:nvSpPr>
          <p:cNvPr id="64" name="Google Shape;64;p13"/>
          <p:cNvSpPr txBox="1"/>
          <p:nvPr>
            <p:ph idx="1" type="subTitle"/>
          </p:nvPr>
        </p:nvSpPr>
        <p:spPr>
          <a:xfrm>
            <a:off x="5008500" y="3157825"/>
            <a:ext cx="4135500" cy="937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3400"/>
              <a:t>Advisor</a:t>
            </a:r>
            <a:r>
              <a:rPr lang="en" sz="3400"/>
              <a:t>: </a:t>
            </a:r>
            <a:r>
              <a:rPr lang="en" sz="3400"/>
              <a:t>Mohamed Selim</a:t>
            </a:r>
            <a:endParaRPr sz="3400"/>
          </a:p>
        </p:txBody>
      </p:sp>
      <p:sp>
        <p:nvSpPr>
          <p:cNvPr id="65" name="Google Shape;65;p13"/>
          <p:cNvSpPr txBox="1"/>
          <p:nvPr>
            <p:ph idx="1" type="subTitle"/>
          </p:nvPr>
        </p:nvSpPr>
        <p:spPr>
          <a:xfrm>
            <a:off x="2504250" y="0"/>
            <a:ext cx="4135500" cy="937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3400">
                <a:solidFill>
                  <a:schemeClr val="lt1"/>
                </a:solidFill>
              </a:rPr>
              <a:t>Team #35</a:t>
            </a:r>
            <a:endParaRPr sz="3400">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2"/>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Prototype - Frontend (UI Demo)</a:t>
            </a:r>
            <a:endParaRPr/>
          </a:p>
        </p:txBody>
      </p:sp>
      <p:sp>
        <p:nvSpPr>
          <p:cNvPr id="123" name="Google Shape;123;p22"/>
          <p:cNvSpPr txBox="1"/>
          <p:nvPr/>
        </p:nvSpPr>
        <p:spPr>
          <a:xfrm>
            <a:off x="295250" y="1592775"/>
            <a:ext cx="4358700" cy="3278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rgbClr val="2D3B45"/>
                </a:solidFill>
                <a:highlight>
                  <a:srgbClr val="FFFFFF"/>
                </a:highlight>
                <a:latin typeface="Source Code Pro"/>
                <a:ea typeface="Source Code Pro"/>
                <a:cs typeface="Source Code Pro"/>
                <a:sym typeface="Source Code Pro"/>
              </a:rPr>
              <a:t>Our frontend is very simple as of right now and is not connected to our model. You can only send messages but not receive anything back yet.</a:t>
            </a:r>
            <a:endParaRPr>
              <a:solidFill>
                <a:srgbClr val="2D3B45"/>
              </a:solidFill>
              <a:highlight>
                <a:srgbClr val="FFFFFF"/>
              </a:highlight>
              <a:latin typeface="Source Code Pro"/>
              <a:ea typeface="Source Code Pro"/>
              <a:cs typeface="Source Code Pro"/>
              <a:sym typeface="Source Code Pro"/>
            </a:endParaRPr>
          </a:p>
          <a:p>
            <a:pPr indent="0" lvl="0" marL="0" rtl="0" algn="l">
              <a:spcBef>
                <a:spcPts val="0"/>
              </a:spcBef>
              <a:spcAft>
                <a:spcPts val="0"/>
              </a:spcAft>
              <a:buNone/>
            </a:pPr>
            <a:r>
              <a:t/>
            </a:r>
            <a:endParaRPr>
              <a:solidFill>
                <a:schemeClr val="dk2"/>
              </a:solidFill>
              <a:latin typeface="Source Code Pro"/>
              <a:ea typeface="Source Code Pro"/>
              <a:cs typeface="Source Code Pro"/>
              <a:sym typeface="Source Code Pro"/>
            </a:endParaRPr>
          </a:p>
        </p:txBody>
      </p:sp>
      <p:pic>
        <p:nvPicPr>
          <p:cNvPr id="124" name="Google Shape;124;p22" title="Frontend.mp4">
            <a:hlinkClick r:id="rId3"/>
          </p:cNvPr>
          <p:cNvPicPr preferRelativeResize="0"/>
          <p:nvPr/>
        </p:nvPicPr>
        <p:blipFill>
          <a:blip r:embed="rId4">
            <a:alphaModFix/>
          </a:blip>
          <a:stretch>
            <a:fillRect/>
          </a:stretch>
        </p:blipFill>
        <p:spPr>
          <a:xfrm>
            <a:off x="4806350" y="1258400"/>
            <a:ext cx="4185250" cy="313893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4"/>
                                        </p:tgtEl>
                                        <p:attrNameLst>
                                          <p:attrName>style.visibility</p:attrName>
                                        </p:attrNameLst>
                                      </p:cBhvr>
                                      <p:to>
                                        <p:strVal val="visible"/>
                                      </p:to>
                                    </p:set>
                                    <p:animEffect filter="fade" transition="in">
                                      <p:cBhvr>
                                        <p:cTn dur="1000"/>
                                        <p:tgtEl>
                                          <p:spTgt spid="12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3"/>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Prototype - Frontend (Reflect)</a:t>
            </a:r>
            <a:endParaRPr/>
          </a:p>
        </p:txBody>
      </p:sp>
      <p:sp>
        <p:nvSpPr>
          <p:cNvPr id="130" name="Google Shape;130;p23"/>
          <p:cNvSpPr txBox="1"/>
          <p:nvPr>
            <p:ph idx="1" type="body"/>
          </p:nvPr>
        </p:nvSpPr>
        <p:spPr>
          <a:xfrm>
            <a:off x="311700" y="1468825"/>
            <a:ext cx="8520600" cy="3447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300">
                <a:solidFill>
                  <a:srgbClr val="2D3B45"/>
                </a:solidFill>
                <a:highlight>
                  <a:srgbClr val="FFFFFF"/>
                </a:highlight>
              </a:rPr>
              <a:t>The purpose of our frontend prototype was to provide a visualization of what our product will look like to our users. Our prospective users are </a:t>
            </a:r>
            <a:r>
              <a:rPr lang="en" sz="1300">
                <a:solidFill>
                  <a:srgbClr val="2D3B45"/>
                </a:solidFill>
                <a:highlight>
                  <a:srgbClr val="FFFFFF"/>
                </a:highlight>
              </a:rPr>
              <a:t>people</a:t>
            </a:r>
            <a:r>
              <a:rPr lang="en" sz="1300">
                <a:solidFill>
                  <a:srgbClr val="2D3B45"/>
                </a:solidFill>
                <a:highlight>
                  <a:srgbClr val="FFFFFF"/>
                </a:highlight>
              </a:rPr>
              <a:t> who are in need and may be in possible distress. We want our user interface to be simple and easy to navigate, as displayed by our prototype. </a:t>
            </a:r>
            <a:endParaRPr sz="1300">
              <a:solidFill>
                <a:srgbClr val="2D3B45"/>
              </a:solidFill>
              <a:highlight>
                <a:srgbClr val="FFFFFF"/>
              </a:highlight>
            </a:endParaRPr>
          </a:p>
          <a:p>
            <a:pPr indent="0" lvl="0" marL="0" rtl="0" algn="l">
              <a:spcBef>
                <a:spcPts val="500"/>
              </a:spcBef>
              <a:spcAft>
                <a:spcPts val="0"/>
              </a:spcAft>
              <a:buNone/>
            </a:pPr>
            <a:r>
              <a:t/>
            </a:r>
            <a:endParaRPr sz="1300">
              <a:solidFill>
                <a:srgbClr val="2D3B45"/>
              </a:solidFill>
              <a:highlight>
                <a:srgbClr val="FFFFFF"/>
              </a:highlight>
            </a:endParaRPr>
          </a:p>
          <a:p>
            <a:pPr indent="0" lvl="0" marL="0" rtl="0" algn="l">
              <a:spcBef>
                <a:spcPts val="500"/>
              </a:spcBef>
              <a:spcAft>
                <a:spcPts val="0"/>
              </a:spcAft>
              <a:buNone/>
            </a:pPr>
            <a:r>
              <a:rPr lang="en" sz="1300">
                <a:solidFill>
                  <a:srgbClr val="2D3B45"/>
                </a:solidFill>
                <a:highlight>
                  <a:srgbClr val="FFFFFF"/>
                </a:highlight>
              </a:rPr>
              <a:t>The prototype we used shows the user who entered a text input “Hello.” The user can input text in the “Type your message…” field and send that message to the LLM by pressing the “Send” button. This message will show up on the screen along with the response from the LLM. </a:t>
            </a:r>
            <a:endParaRPr sz="1300">
              <a:solidFill>
                <a:srgbClr val="2D3B45"/>
              </a:solidFill>
              <a:highlight>
                <a:srgbClr val="FFFFFF"/>
              </a:highlight>
            </a:endParaRPr>
          </a:p>
          <a:p>
            <a:pPr indent="0" lvl="0" marL="0" rtl="0" algn="l">
              <a:spcBef>
                <a:spcPts val="500"/>
              </a:spcBef>
              <a:spcAft>
                <a:spcPts val="0"/>
              </a:spcAft>
              <a:buNone/>
            </a:pPr>
            <a:r>
              <a:t/>
            </a:r>
            <a:endParaRPr sz="1300">
              <a:solidFill>
                <a:srgbClr val="2D3B45"/>
              </a:solidFill>
              <a:highlight>
                <a:srgbClr val="FFFFFF"/>
              </a:highlight>
            </a:endParaRPr>
          </a:p>
          <a:p>
            <a:pPr indent="0" lvl="0" marL="0" rtl="0" algn="l">
              <a:spcBef>
                <a:spcPts val="500"/>
              </a:spcBef>
              <a:spcAft>
                <a:spcPts val="0"/>
              </a:spcAft>
              <a:buNone/>
            </a:pPr>
            <a:r>
              <a:rPr lang="en" sz="1300">
                <a:solidFill>
                  <a:srgbClr val="2D3B45"/>
                </a:solidFill>
                <a:highlight>
                  <a:srgbClr val="FFFFFF"/>
                </a:highlight>
              </a:rPr>
              <a:t>We learned the basics of what we need to provide to our users. The user was able to enter text, send it and have it show up on the screen. We will continue to work on implementing </a:t>
            </a:r>
            <a:r>
              <a:rPr lang="en" sz="1300">
                <a:solidFill>
                  <a:srgbClr val="2D3B45"/>
                </a:solidFill>
                <a:highlight>
                  <a:srgbClr val="FFFFFF"/>
                </a:highlight>
              </a:rPr>
              <a:t>multimodal</a:t>
            </a:r>
            <a:r>
              <a:rPr lang="en" sz="1300">
                <a:solidFill>
                  <a:srgbClr val="2D3B45"/>
                </a:solidFill>
                <a:highlight>
                  <a:srgbClr val="FFFFFF"/>
                </a:highlight>
              </a:rPr>
              <a:t> user input in the future. </a:t>
            </a:r>
            <a:endParaRPr sz="1300">
              <a:solidFill>
                <a:srgbClr val="2D3B45"/>
              </a:solidFill>
              <a:highlight>
                <a:srgbClr val="FFFFFF"/>
              </a:highlight>
            </a:endParaRPr>
          </a:p>
          <a:p>
            <a:pPr indent="0" lvl="0" marL="0" rtl="0" algn="l">
              <a:spcBef>
                <a:spcPts val="500"/>
              </a:spcBef>
              <a:spcAft>
                <a:spcPts val="1200"/>
              </a:spcAft>
              <a:buNone/>
            </a:pPr>
            <a:r>
              <a:t/>
            </a:r>
            <a:endParaRPr sz="13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4"/>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Implications and Next Steps</a:t>
            </a:r>
            <a:endParaRPr/>
          </a:p>
        </p:txBody>
      </p:sp>
      <p:sp>
        <p:nvSpPr>
          <p:cNvPr id="136" name="Google Shape;136;p24"/>
          <p:cNvSpPr txBox="1"/>
          <p:nvPr>
            <p:ph idx="1" type="body"/>
          </p:nvPr>
        </p:nvSpPr>
        <p:spPr>
          <a:xfrm>
            <a:off x="311700" y="1468825"/>
            <a:ext cx="8520600" cy="3099900"/>
          </a:xfrm>
          <a:prstGeom prst="rect">
            <a:avLst/>
          </a:prstGeom>
        </p:spPr>
        <p:txBody>
          <a:bodyPr anchorCtr="0" anchor="t" bIns="91425" lIns="91425" spcFirstLastPara="1" rIns="91425" wrap="square" tIns="91425">
            <a:normAutofit/>
          </a:bodyPr>
          <a:lstStyle/>
          <a:p>
            <a:pPr indent="-304800" lvl="0" marL="457200" rtl="0" algn="l">
              <a:spcBef>
                <a:spcPts val="0"/>
              </a:spcBef>
              <a:spcAft>
                <a:spcPts val="0"/>
              </a:spcAft>
              <a:buClr>
                <a:srgbClr val="2D3B45"/>
              </a:buClr>
              <a:buSzPts val="1200"/>
              <a:buFont typeface="Arial"/>
              <a:buChar char="➔"/>
            </a:pPr>
            <a:r>
              <a:rPr lang="en"/>
              <a:t>We have made good progress and have a solid foundation for going into next </a:t>
            </a:r>
            <a:r>
              <a:rPr lang="en"/>
              <a:t>semester.</a:t>
            </a:r>
            <a:endParaRPr/>
          </a:p>
          <a:p>
            <a:pPr indent="0" lvl="0" marL="0" rtl="0" algn="l">
              <a:spcBef>
                <a:spcPts val="500"/>
              </a:spcBef>
              <a:spcAft>
                <a:spcPts val="0"/>
              </a:spcAft>
              <a:buNone/>
            </a:pPr>
            <a:r>
              <a:t/>
            </a:r>
            <a:endParaRPr/>
          </a:p>
          <a:p>
            <a:pPr indent="-342900" lvl="0" marL="457200" rtl="0" algn="l">
              <a:spcBef>
                <a:spcPts val="500"/>
              </a:spcBef>
              <a:spcAft>
                <a:spcPts val="0"/>
              </a:spcAft>
              <a:buSzPts val="1800"/>
              <a:buChar char="➔"/>
            </a:pPr>
            <a:r>
              <a:rPr lang="en"/>
              <a:t>Next Steps</a:t>
            </a:r>
            <a:endParaRPr/>
          </a:p>
          <a:p>
            <a:pPr indent="-317500" lvl="1" marL="914400" rtl="0" algn="l">
              <a:spcBef>
                <a:spcPts val="0"/>
              </a:spcBef>
              <a:spcAft>
                <a:spcPts val="0"/>
              </a:spcAft>
              <a:buSzPts val="1400"/>
              <a:buChar char="◆"/>
            </a:pPr>
            <a:r>
              <a:rPr lang="en"/>
              <a:t>Connecting the front and back end</a:t>
            </a:r>
            <a:endParaRPr/>
          </a:p>
          <a:p>
            <a:pPr indent="-317500" lvl="1" marL="914400" rtl="0" algn="l">
              <a:spcBef>
                <a:spcPts val="0"/>
              </a:spcBef>
              <a:spcAft>
                <a:spcPts val="0"/>
              </a:spcAft>
              <a:buSzPts val="1400"/>
              <a:buChar char="◆"/>
            </a:pPr>
            <a:r>
              <a:rPr lang="en"/>
              <a:t>Making the front end more accessible and implement multi-modal input</a:t>
            </a:r>
            <a:endParaRPr/>
          </a:p>
          <a:p>
            <a:pPr indent="-317500" lvl="1" marL="914400" rtl="0" algn="l">
              <a:spcBef>
                <a:spcPts val="0"/>
              </a:spcBef>
              <a:spcAft>
                <a:spcPts val="0"/>
              </a:spcAft>
              <a:buSzPts val="1400"/>
              <a:buChar char="◆"/>
            </a:pPr>
            <a:r>
              <a:rPr lang="en"/>
              <a:t>Get more datasets so that we can cover all the topics we want to</a:t>
            </a:r>
            <a:endParaRPr sz="1000"/>
          </a:p>
          <a:p>
            <a:pPr indent="0" lvl="0" marL="0" rtl="0" algn="l">
              <a:spcBef>
                <a:spcPts val="500"/>
              </a:spcBef>
              <a:spcAft>
                <a:spcPts val="1200"/>
              </a:spcAft>
              <a:buNone/>
            </a:pPr>
            <a:r>
              <a:t/>
            </a: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4"/>
          <p:cNvSpPr/>
          <p:nvPr/>
        </p:nvSpPr>
        <p:spPr>
          <a:xfrm>
            <a:off x="34850" y="11625"/>
            <a:ext cx="9144000" cy="5143500"/>
          </a:xfrm>
          <a:prstGeom prst="rect">
            <a:avLst/>
          </a:prstGeom>
          <a:solidFill>
            <a:srgbClr val="8CB9FF"/>
          </a:solidFill>
          <a:ln cap="flat" cmpd="sng" w="9525">
            <a:solidFill>
              <a:srgbClr val="8CB9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Source Code Pro"/>
              <a:ea typeface="Source Code Pro"/>
              <a:cs typeface="Source Code Pro"/>
              <a:sym typeface="Source Code Pro"/>
            </a:endParaRPr>
          </a:p>
        </p:txBody>
      </p:sp>
      <p:pic>
        <p:nvPicPr>
          <p:cNvPr id="71" name="Google Shape;71;p14"/>
          <p:cNvPicPr preferRelativeResize="0"/>
          <p:nvPr/>
        </p:nvPicPr>
        <p:blipFill>
          <a:blip r:embed="rId3">
            <a:alphaModFix/>
          </a:blip>
          <a:stretch>
            <a:fillRect/>
          </a:stretch>
        </p:blipFill>
        <p:spPr>
          <a:xfrm>
            <a:off x="763875" y="0"/>
            <a:ext cx="7616261"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5"/>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Project Overview</a:t>
            </a:r>
            <a:endParaRPr/>
          </a:p>
        </p:txBody>
      </p:sp>
      <p:sp>
        <p:nvSpPr>
          <p:cNvPr id="77" name="Google Shape;77;p15"/>
          <p:cNvSpPr txBox="1"/>
          <p:nvPr>
            <p:ph idx="1" type="body"/>
          </p:nvPr>
        </p:nvSpPr>
        <p:spPr>
          <a:xfrm>
            <a:off x="311700" y="1468825"/>
            <a:ext cx="8520600" cy="3099900"/>
          </a:xfrm>
          <a:prstGeom prst="rect">
            <a:avLst/>
          </a:prstGeom>
        </p:spPr>
        <p:txBody>
          <a:bodyPr anchorCtr="0" anchor="t" bIns="91425" lIns="91425" spcFirstLastPara="1" rIns="91425" wrap="square" tIns="91425">
            <a:normAutofit/>
          </a:bodyPr>
          <a:lstStyle/>
          <a:p>
            <a:pPr indent="-298450" lvl="0" marL="457200" rtl="0" algn="l">
              <a:lnSpc>
                <a:spcPct val="100000"/>
              </a:lnSpc>
              <a:spcBef>
                <a:spcPts val="0"/>
              </a:spcBef>
              <a:spcAft>
                <a:spcPts val="0"/>
              </a:spcAft>
              <a:buClr>
                <a:srgbClr val="000000"/>
              </a:buClr>
              <a:buSzPts val="1100"/>
              <a:buFont typeface="Arial"/>
              <a:buChar char="➔"/>
            </a:pPr>
            <a:r>
              <a:rPr lang="en"/>
              <a:t>C</a:t>
            </a:r>
            <a:r>
              <a:rPr lang="en"/>
              <a:t>reating an LLM for humanitarian use</a:t>
            </a:r>
            <a:endParaRPr/>
          </a:p>
          <a:p>
            <a:pPr indent="-298450" lvl="0" marL="457200" rtl="0" algn="l">
              <a:lnSpc>
                <a:spcPct val="100000"/>
              </a:lnSpc>
              <a:spcBef>
                <a:spcPts val="0"/>
              </a:spcBef>
              <a:spcAft>
                <a:spcPts val="0"/>
              </a:spcAft>
              <a:buClr>
                <a:srgbClr val="000000"/>
              </a:buClr>
              <a:buSzPts val="1100"/>
              <a:buFont typeface="Arial"/>
              <a:buChar char="➔"/>
            </a:pPr>
            <a:r>
              <a:rPr lang="en"/>
              <a:t>Chatbot-like website where users provide questions/prompts</a:t>
            </a:r>
            <a:endParaRPr/>
          </a:p>
          <a:p>
            <a:pPr indent="-298450" lvl="0" marL="457200" rtl="0" algn="l">
              <a:lnSpc>
                <a:spcPct val="100000"/>
              </a:lnSpc>
              <a:spcBef>
                <a:spcPts val="0"/>
              </a:spcBef>
              <a:spcAft>
                <a:spcPts val="0"/>
              </a:spcAft>
              <a:buClr>
                <a:srgbClr val="000000"/>
              </a:buClr>
              <a:buSzPts val="1100"/>
              <a:buFont typeface="Arial"/>
              <a:buChar char="➔"/>
            </a:pPr>
            <a:r>
              <a:rPr lang="en"/>
              <a:t>Model responds with relevant links, media, info (multimodal)</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6"/>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Prototype - RAG (Code Run-Through &amp; Reflect)</a:t>
            </a:r>
            <a:endParaRPr/>
          </a:p>
        </p:txBody>
      </p:sp>
      <p:pic>
        <p:nvPicPr>
          <p:cNvPr id="83" name="Google Shape;83;p16"/>
          <p:cNvPicPr preferRelativeResize="0"/>
          <p:nvPr/>
        </p:nvPicPr>
        <p:blipFill>
          <a:blip r:embed="rId3">
            <a:alphaModFix/>
          </a:blip>
          <a:stretch>
            <a:fillRect/>
          </a:stretch>
        </p:blipFill>
        <p:spPr>
          <a:xfrm>
            <a:off x="4855750" y="1359675"/>
            <a:ext cx="3976551" cy="3424625"/>
          </a:xfrm>
          <a:prstGeom prst="rect">
            <a:avLst/>
          </a:prstGeom>
          <a:noFill/>
          <a:ln>
            <a:noFill/>
          </a:ln>
        </p:spPr>
      </p:pic>
      <p:sp>
        <p:nvSpPr>
          <p:cNvPr id="84" name="Google Shape;84;p16"/>
          <p:cNvSpPr txBox="1"/>
          <p:nvPr/>
        </p:nvSpPr>
        <p:spPr>
          <a:xfrm>
            <a:off x="295250" y="1592775"/>
            <a:ext cx="4358700" cy="3472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300">
                <a:solidFill>
                  <a:schemeClr val="dk2"/>
                </a:solidFill>
                <a:latin typeface="Source Code Pro"/>
                <a:ea typeface="Source Code Pro"/>
                <a:cs typeface="Source Code Pro"/>
                <a:sym typeface="Source Code Pro"/>
              </a:rPr>
              <a:t>The purpose of this prototype is to demonstrate that a retrieval augmented generation (RAG) based LLM can accurately use information from given documents to response to a user’s query. </a:t>
            </a:r>
            <a:endParaRPr sz="1300">
              <a:solidFill>
                <a:schemeClr val="dk2"/>
              </a:solidFill>
              <a:latin typeface="Source Code Pro"/>
              <a:ea typeface="Source Code Pro"/>
              <a:cs typeface="Source Code Pro"/>
              <a:sym typeface="Source Code Pro"/>
            </a:endParaRPr>
          </a:p>
          <a:p>
            <a:pPr indent="0" lvl="0" marL="0" rtl="0" algn="l">
              <a:spcBef>
                <a:spcPts val="0"/>
              </a:spcBef>
              <a:spcAft>
                <a:spcPts val="0"/>
              </a:spcAft>
              <a:buNone/>
            </a:pPr>
            <a:r>
              <a:t/>
            </a:r>
            <a:endParaRPr sz="1300">
              <a:solidFill>
                <a:schemeClr val="dk2"/>
              </a:solidFill>
              <a:latin typeface="Source Code Pro"/>
              <a:ea typeface="Source Code Pro"/>
              <a:cs typeface="Source Code Pro"/>
              <a:sym typeface="Source Code Pro"/>
            </a:endParaRPr>
          </a:p>
          <a:p>
            <a:pPr indent="0" lvl="0" marL="0" rtl="0" algn="l">
              <a:spcBef>
                <a:spcPts val="0"/>
              </a:spcBef>
              <a:spcAft>
                <a:spcPts val="0"/>
              </a:spcAft>
              <a:buNone/>
            </a:pPr>
            <a:r>
              <a:rPr lang="en" sz="1300">
                <a:solidFill>
                  <a:schemeClr val="dk2"/>
                </a:solidFill>
                <a:latin typeface="Source Code Pro"/>
                <a:ea typeface="Source Code Pro"/>
                <a:cs typeface="Source Code Pro"/>
                <a:sym typeface="Source Code Pro"/>
              </a:rPr>
              <a:t>This fits in our design story because we want our LLM to give accurate information in addition to resources that have more </a:t>
            </a:r>
            <a:r>
              <a:rPr lang="en" sz="1300">
                <a:solidFill>
                  <a:schemeClr val="dk2"/>
                </a:solidFill>
                <a:latin typeface="Source Code Pro"/>
                <a:ea typeface="Source Code Pro"/>
                <a:cs typeface="Source Code Pro"/>
                <a:sym typeface="Source Code Pro"/>
              </a:rPr>
              <a:t>information</a:t>
            </a:r>
            <a:r>
              <a:rPr lang="en" sz="1300">
                <a:solidFill>
                  <a:schemeClr val="dk2"/>
                </a:solidFill>
                <a:latin typeface="Source Code Pro"/>
                <a:ea typeface="Source Code Pro"/>
                <a:cs typeface="Source Code Pro"/>
                <a:sym typeface="Source Code Pro"/>
              </a:rPr>
              <a:t> on the user’s question. </a:t>
            </a:r>
            <a:endParaRPr sz="1300">
              <a:solidFill>
                <a:schemeClr val="dk2"/>
              </a:solidFill>
              <a:latin typeface="Source Code Pro"/>
              <a:ea typeface="Source Code Pro"/>
              <a:cs typeface="Source Code Pro"/>
              <a:sym typeface="Source Code Pro"/>
            </a:endParaRPr>
          </a:p>
          <a:p>
            <a:pPr indent="0" lvl="0" marL="0" rtl="0" algn="l">
              <a:spcBef>
                <a:spcPts val="0"/>
              </a:spcBef>
              <a:spcAft>
                <a:spcPts val="0"/>
              </a:spcAft>
              <a:buNone/>
            </a:pPr>
            <a:r>
              <a:t/>
            </a:r>
            <a:endParaRPr sz="1300">
              <a:solidFill>
                <a:schemeClr val="dk2"/>
              </a:solidFill>
              <a:latin typeface="Source Code Pro"/>
              <a:ea typeface="Source Code Pro"/>
              <a:cs typeface="Source Code Pro"/>
              <a:sym typeface="Source Code Pro"/>
            </a:endParaRPr>
          </a:p>
          <a:p>
            <a:pPr indent="0" lvl="0" marL="0" rtl="0" algn="l">
              <a:spcBef>
                <a:spcPts val="0"/>
              </a:spcBef>
              <a:spcAft>
                <a:spcPts val="0"/>
              </a:spcAft>
              <a:buNone/>
            </a:pPr>
            <a:r>
              <a:rPr lang="en" sz="1300">
                <a:solidFill>
                  <a:schemeClr val="dk2"/>
                </a:solidFill>
                <a:latin typeface="Source Code Pro"/>
                <a:ea typeface="Source Code Pro"/>
                <a:cs typeface="Source Code Pro"/>
                <a:sym typeface="Source Code Pro"/>
              </a:rPr>
              <a:t>We learned one of the ways to implement a RAG LLM and how it embeds and splits documents we feed it.</a:t>
            </a:r>
            <a:endParaRPr sz="1300">
              <a:solidFill>
                <a:schemeClr val="dk2"/>
              </a:solidFill>
              <a:latin typeface="Source Code Pro"/>
              <a:ea typeface="Source Code Pro"/>
              <a:cs typeface="Source Code Pro"/>
              <a:sym typeface="Source Code Pr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7"/>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Prototype - Fine-Tuning (Code Run-Through &amp; Reflect)</a:t>
            </a:r>
            <a:endParaRPr/>
          </a:p>
        </p:txBody>
      </p:sp>
      <p:pic>
        <p:nvPicPr>
          <p:cNvPr id="90" name="Google Shape;90;p17"/>
          <p:cNvPicPr preferRelativeResize="0"/>
          <p:nvPr/>
        </p:nvPicPr>
        <p:blipFill>
          <a:blip r:embed="rId3">
            <a:alphaModFix/>
          </a:blip>
          <a:stretch>
            <a:fillRect/>
          </a:stretch>
        </p:blipFill>
        <p:spPr>
          <a:xfrm>
            <a:off x="3054400" y="1856950"/>
            <a:ext cx="6019901" cy="2525400"/>
          </a:xfrm>
          <a:prstGeom prst="rect">
            <a:avLst/>
          </a:prstGeom>
          <a:noFill/>
          <a:ln>
            <a:noFill/>
          </a:ln>
        </p:spPr>
      </p:pic>
      <p:sp>
        <p:nvSpPr>
          <p:cNvPr id="91" name="Google Shape;91;p17"/>
          <p:cNvSpPr txBox="1"/>
          <p:nvPr/>
        </p:nvSpPr>
        <p:spPr>
          <a:xfrm>
            <a:off x="248625" y="1459900"/>
            <a:ext cx="2706900" cy="3462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200">
                <a:solidFill>
                  <a:schemeClr val="dk2"/>
                </a:solidFill>
                <a:latin typeface="Source Code Pro"/>
                <a:ea typeface="Source Code Pro"/>
                <a:cs typeface="Source Code Pro"/>
                <a:sym typeface="Source Code Pro"/>
              </a:rPr>
              <a:t>The purpose of this prototype is to show how this model utilizes version 3.2 3B of Llama and </a:t>
            </a:r>
            <a:r>
              <a:rPr lang="en" sz="1200">
                <a:solidFill>
                  <a:schemeClr val="dk2"/>
                </a:solidFill>
                <a:latin typeface="Source Code Pro"/>
                <a:ea typeface="Source Code Pro"/>
                <a:cs typeface="Source Code Pro"/>
                <a:sym typeface="Source Code Pro"/>
              </a:rPr>
              <a:t>tokenizes</a:t>
            </a:r>
            <a:r>
              <a:rPr lang="en" sz="1200">
                <a:solidFill>
                  <a:schemeClr val="dk2"/>
                </a:solidFill>
                <a:latin typeface="Source Code Pro"/>
                <a:ea typeface="Source Code Pro"/>
                <a:cs typeface="Source Code Pro"/>
                <a:sym typeface="Source Code Pro"/>
              </a:rPr>
              <a:t> it. It also prepares the dataset that will be used for training.</a:t>
            </a:r>
            <a:endParaRPr sz="1200">
              <a:solidFill>
                <a:schemeClr val="dk2"/>
              </a:solidFill>
              <a:latin typeface="Source Code Pro"/>
              <a:ea typeface="Source Code Pro"/>
              <a:cs typeface="Source Code Pro"/>
              <a:sym typeface="Source Code Pro"/>
            </a:endParaRPr>
          </a:p>
          <a:p>
            <a:pPr indent="0" lvl="0" marL="0" rtl="0" algn="l">
              <a:lnSpc>
                <a:spcPct val="115000"/>
              </a:lnSpc>
              <a:spcBef>
                <a:spcPts val="0"/>
              </a:spcBef>
              <a:spcAft>
                <a:spcPts val="0"/>
              </a:spcAft>
              <a:buNone/>
            </a:pPr>
            <a:r>
              <a:t/>
            </a:r>
            <a:endParaRPr sz="1200">
              <a:solidFill>
                <a:schemeClr val="dk2"/>
              </a:solidFill>
              <a:latin typeface="Source Code Pro"/>
              <a:ea typeface="Source Code Pro"/>
              <a:cs typeface="Source Code Pro"/>
              <a:sym typeface="Source Code Pro"/>
            </a:endParaRPr>
          </a:p>
          <a:p>
            <a:pPr indent="0" lvl="0" marL="0" rtl="0" algn="l">
              <a:spcBef>
                <a:spcPts val="0"/>
              </a:spcBef>
              <a:spcAft>
                <a:spcPts val="0"/>
              </a:spcAft>
              <a:buNone/>
            </a:pPr>
            <a:r>
              <a:rPr lang="en" sz="1200">
                <a:solidFill>
                  <a:schemeClr val="dk2"/>
                </a:solidFill>
                <a:latin typeface="Source Code Pro"/>
                <a:ea typeface="Source Code Pro"/>
                <a:cs typeface="Source Code Pro"/>
                <a:sym typeface="Source Code Pro"/>
              </a:rPr>
              <a:t>This training will teach the model how to stylize its response to the user based on the dataset we give it.</a:t>
            </a:r>
            <a:endParaRPr sz="1200">
              <a:solidFill>
                <a:schemeClr val="dk2"/>
              </a:solidFill>
              <a:latin typeface="Source Code Pro"/>
              <a:ea typeface="Source Code Pro"/>
              <a:cs typeface="Source Code Pro"/>
              <a:sym typeface="Source Code Pro"/>
            </a:endParaRPr>
          </a:p>
          <a:p>
            <a:pPr indent="0" lvl="0" marL="0" rtl="0" algn="l">
              <a:spcBef>
                <a:spcPts val="0"/>
              </a:spcBef>
              <a:spcAft>
                <a:spcPts val="0"/>
              </a:spcAft>
              <a:buNone/>
            </a:pPr>
            <a:r>
              <a:t/>
            </a:r>
            <a:endParaRPr sz="1200">
              <a:solidFill>
                <a:schemeClr val="dk2"/>
              </a:solidFill>
              <a:latin typeface="Source Code Pro"/>
              <a:ea typeface="Source Code Pro"/>
              <a:cs typeface="Source Code Pro"/>
              <a:sym typeface="Source Code Pro"/>
            </a:endParaRPr>
          </a:p>
          <a:p>
            <a:pPr indent="0" lvl="0" marL="0" rtl="0" algn="l">
              <a:spcBef>
                <a:spcPts val="0"/>
              </a:spcBef>
              <a:spcAft>
                <a:spcPts val="0"/>
              </a:spcAft>
              <a:buNone/>
            </a:pPr>
            <a:r>
              <a:rPr lang="en" sz="1200">
                <a:solidFill>
                  <a:schemeClr val="dk2"/>
                </a:solidFill>
                <a:latin typeface="Source Code Pro"/>
                <a:ea typeface="Source Code Pro"/>
                <a:cs typeface="Source Code Pro"/>
                <a:sym typeface="Source Code Pro"/>
              </a:rPr>
              <a:t>We are learning how to prepare a model for </a:t>
            </a:r>
            <a:r>
              <a:rPr lang="en" sz="1200">
                <a:solidFill>
                  <a:schemeClr val="dk2"/>
                </a:solidFill>
                <a:latin typeface="Source Code Pro"/>
                <a:ea typeface="Source Code Pro"/>
                <a:cs typeface="Source Code Pro"/>
                <a:sym typeface="Source Code Pro"/>
              </a:rPr>
              <a:t>fine tuning</a:t>
            </a:r>
            <a:r>
              <a:rPr lang="en" sz="1200">
                <a:solidFill>
                  <a:schemeClr val="dk2"/>
                </a:solidFill>
                <a:latin typeface="Source Code Pro"/>
                <a:ea typeface="Source Code Pro"/>
                <a:cs typeface="Source Code Pro"/>
                <a:sym typeface="Source Code Pro"/>
              </a:rPr>
              <a:t> in this </a:t>
            </a:r>
            <a:r>
              <a:rPr lang="en" sz="1200">
                <a:solidFill>
                  <a:schemeClr val="dk2"/>
                </a:solidFill>
                <a:latin typeface="Source Code Pro"/>
                <a:ea typeface="Source Code Pro"/>
                <a:cs typeface="Source Code Pro"/>
                <a:sym typeface="Source Code Pro"/>
              </a:rPr>
              <a:t>prototype</a:t>
            </a:r>
            <a:r>
              <a:rPr lang="en" sz="1200">
                <a:solidFill>
                  <a:schemeClr val="dk2"/>
                </a:solidFill>
                <a:latin typeface="Source Code Pro"/>
                <a:ea typeface="Source Code Pro"/>
                <a:cs typeface="Source Code Pro"/>
                <a:sym typeface="Source Code Pro"/>
              </a:rPr>
              <a:t>.</a:t>
            </a:r>
            <a:endParaRPr sz="1200">
              <a:solidFill>
                <a:schemeClr val="dk2"/>
              </a:solidFill>
              <a:latin typeface="Source Code Pro"/>
              <a:ea typeface="Source Code Pro"/>
              <a:cs typeface="Source Code Pro"/>
              <a:sym typeface="Source Code Pr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8"/>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Prototype - Fine-Tuning (Code Run-Through &amp; Reflect)</a:t>
            </a:r>
            <a:endParaRPr/>
          </a:p>
        </p:txBody>
      </p:sp>
      <p:pic>
        <p:nvPicPr>
          <p:cNvPr id="97" name="Google Shape;97;p18"/>
          <p:cNvPicPr preferRelativeResize="0"/>
          <p:nvPr/>
        </p:nvPicPr>
        <p:blipFill>
          <a:blip r:embed="rId3">
            <a:alphaModFix/>
          </a:blip>
          <a:stretch>
            <a:fillRect/>
          </a:stretch>
        </p:blipFill>
        <p:spPr>
          <a:xfrm>
            <a:off x="311700" y="2902863"/>
            <a:ext cx="8262127" cy="2150325"/>
          </a:xfrm>
          <a:prstGeom prst="rect">
            <a:avLst/>
          </a:prstGeom>
          <a:noFill/>
          <a:ln>
            <a:noFill/>
          </a:ln>
        </p:spPr>
      </p:pic>
      <p:sp>
        <p:nvSpPr>
          <p:cNvPr id="98" name="Google Shape;98;p18"/>
          <p:cNvSpPr txBox="1"/>
          <p:nvPr/>
        </p:nvSpPr>
        <p:spPr>
          <a:xfrm>
            <a:off x="340413" y="1459750"/>
            <a:ext cx="8204700" cy="148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000">
                <a:solidFill>
                  <a:schemeClr val="dk2"/>
                </a:solidFill>
                <a:latin typeface="Source Code Pro"/>
                <a:ea typeface="Source Code Pro"/>
                <a:cs typeface="Source Code Pro"/>
                <a:sym typeface="Source Code Pro"/>
              </a:rPr>
              <a:t>The purpose of this prototype is to prepare the data from the dataset to be in the proper format of: instruction, context, and response. </a:t>
            </a:r>
            <a:endParaRPr sz="1000">
              <a:solidFill>
                <a:schemeClr val="dk2"/>
              </a:solidFill>
              <a:latin typeface="Source Code Pro"/>
              <a:ea typeface="Source Code Pro"/>
              <a:cs typeface="Source Code Pro"/>
              <a:sym typeface="Source Code Pro"/>
            </a:endParaRPr>
          </a:p>
          <a:p>
            <a:pPr indent="0" lvl="0" marL="0" rtl="0" algn="l">
              <a:spcBef>
                <a:spcPts val="0"/>
              </a:spcBef>
              <a:spcAft>
                <a:spcPts val="0"/>
              </a:spcAft>
              <a:buNone/>
            </a:pPr>
            <a:r>
              <a:t/>
            </a:r>
            <a:endParaRPr sz="1000">
              <a:solidFill>
                <a:schemeClr val="dk2"/>
              </a:solidFill>
              <a:latin typeface="Source Code Pro"/>
              <a:ea typeface="Source Code Pro"/>
              <a:cs typeface="Source Code Pro"/>
              <a:sym typeface="Source Code Pro"/>
            </a:endParaRPr>
          </a:p>
          <a:p>
            <a:pPr indent="0" lvl="0" marL="0" rtl="0" algn="l">
              <a:spcBef>
                <a:spcPts val="0"/>
              </a:spcBef>
              <a:spcAft>
                <a:spcPts val="0"/>
              </a:spcAft>
              <a:buNone/>
            </a:pPr>
            <a:r>
              <a:rPr lang="en" sz="1000">
                <a:solidFill>
                  <a:schemeClr val="dk2"/>
                </a:solidFill>
                <a:latin typeface="Source Code Pro"/>
                <a:ea typeface="Source Code Pro"/>
                <a:cs typeface="Source Code Pro"/>
                <a:sym typeface="Source Code Pro"/>
              </a:rPr>
              <a:t>This step provides the LLM with a consistent and clear dataset format to ensure quality </a:t>
            </a:r>
            <a:r>
              <a:rPr lang="en" sz="1000">
                <a:solidFill>
                  <a:schemeClr val="dk2"/>
                </a:solidFill>
                <a:latin typeface="Source Code Pro"/>
                <a:ea typeface="Source Code Pro"/>
                <a:cs typeface="Source Code Pro"/>
                <a:sym typeface="Source Code Pro"/>
              </a:rPr>
              <a:t>training</a:t>
            </a:r>
            <a:r>
              <a:rPr lang="en" sz="1000">
                <a:solidFill>
                  <a:schemeClr val="dk2"/>
                </a:solidFill>
                <a:latin typeface="Source Code Pro"/>
                <a:ea typeface="Source Code Pro"/>
                <a:cs typeface="Source Code Pro"/>
                <a:sym typeface="Source Code Pro"/>
              </a:rPr>
              <a:t>.</a:t>
            </a:r>
            <a:endParaRPr sz="1000">
              <a:solidFill>
                <a:schemeClr val="dk2"/>
              </a:solidFill>
              <a:latin typeface="Source Code Pro"/>
              <a:ea typeface="Source Code Pro"/>
              <a:cs typeface="Source Code Pro"/>
              <a:sym typeface="Source Code Pro"/>
            </a:endParaRPr>
          </a:p>
          <a:p>
            <a:pPr indent="0" lvl="0" marL="0" rtl="0" algn="l">
              <a:spcBef>
                <a:spcPts val="0"/>
              </a:spcBef>
              <a:spcAft>
                <a:spcPts val="0"/>
              </a:spcAft>
              <a:buNone/>
            </a:pPr>
            <a:r>
              <a:t/>
            </a:r>
            <a:endParaRPr sz="1000">
              <a:solidFill>
                <a:schemeClr val="dk2"/>
              </a:solidFill>
              <a:latin typeface="Source Code Pro"/>
              <a:ea typeface="Source Code Pro"/>
              <a:cs typeface="Source Code Pro"/>
              <a:sym typeface="Source Code Pro"/>
            </a:endParaRPr>
          </a:p>
          <a:p>
            <a:pPr indent="0" lvl="0" marL="0" rtl="0" algn="l">
              <a:spcBef>
                <a:spcPts val="0"/>
              </a:spcBef>
              <a:spcAft>
                <a:spcPts val="0"/>
              </a:spcAft>
              <a:buNone/>
            </a:pPr>
            <a:r>
              <a:rPr lang="en" sz="1000">
                <a:solidFill>
                  <a:schemeClr val="dk2"/>
                </a:solidFill>
                <a:latin typeface="Source Code Pro"/>
                <a:ea typeface="Source Code Pro"/>
                <a:cs typeface="Source Code Pro"/>
                <a:sym typeface="Source Code Pro"/>
              </a:rPr>
              <a:t>We are learning what the desired layout of the data should look like when searching for more datasets, but we also learned how to reformat datasets if the one we want to use is not in the desired format.</a:t>
            </a:r>
            <a:endParaRPr sz="1000">
              <a:solidFill>
                <a:schemeClr val="dk2"/>
              </a:solidFill>
              <a:latin typeface="Source Code Pro"/>
              <a:ea typeface="Source Code Pro"/>
              <a:cs typeface="Source Code Pro"/>
              <a:sym typeface="Source Code Pro"/>
            </a:endParaRPr>
          </a:p>
          <a:p>
            <a:pPr indent="0" lvl="0" marL="0" rtl="0" algn="l">
              <a:spcBef>
                <a:spcPts val="0"/>
              </a:spcBef>
              <a:spcAft>
                <a:spcPts val="0"/>
              </a:spcAft>
              <a:buNone/>
            </a:pPr>
            <a:r>
              <a:t/>
            </a:r>
            <a:endParaRPr sz="1000">
              <a:solidFill>
                <a:schemeClr val="dk2"/>
              </a:solidFill>
              <a:latin typeface="Source Code Pro"/>
              <a:ea typeface="Source Code Pro"/>
              <a:cs typeface="Source Code Pro"/>
              <a:sym typeface="Source Code Pr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9"/>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Prototype - Fine-Tuning (Code Run-Through &amp; Reflect)</a:t>
            </a:r>
            <a:endParaRPr/>
          </a:p>
        </p:txBody>
      </p:sp>
      <p:pic>
        <p:nvPicPr>
          <p:cNvPr id="104" name="Google Shape;104;p19"/>
          <p:cNvPicPr preferRelativeResize="0"/>
          <p:nvPr/>
        </p:nvPicPr>
        <p:blipFill rotWithShape="1">
          <a:blip r:embed="rId3">
            <a:alphaModFix/>
          </a:blip>
          <a:srcRect b="12149" l="0" r="0" t="0"/>
          <a:stretch/>
        </p:blipFill>
        <p:spPr>
          <a:xfrm>
            <a:off x="4235375" y="1597050"/>
            <a:ext cx="4761876" cy="3445450"/>
          </a:xfrm>
          <a:prstGeom prst="rect">
            <a:avLst/>
          </a:prstGeom>
          <a:noFill/>
          <a:ln>
            <a:noFill/>
          </a:ln>
        </p:spPr>
      </p:pic>
      <p:sp>
        <p:nvSpPr>
          <p:cNvPr id="105" name="Google Shape;105;p19"/>
          <p:cNvSpPr txBox="1"/>
          <p:nvPr/>
        </p:nvSpPr>
        <p:spPr>
          <a:xfrm>
            <a:off x="295250" y="1592775"/>
            <a:ext cx="3846000" cy="3348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chemeClr val="dk2"/>
                </a:solidFill>
                <a:latin typeface="Source Code Pro"/>
                <a:ea typeface="Source Code Pro"/>
                <a:cs typeface="Source Code Pro"/>
                <a:sym typeface="Source Code Pro"/>
              </a:rPr>
              <a:t>The purpose of this prototype is to set all the relevant parameters regarding the low rank adaptation (LORA) configuration, training arguments, and the supervised fine </a:t>
            </a:r>
            <a:r>
              <a:rPr lang="en" sz="1200">
                <a:solidFill>
                  <a:schemeClr val="dk2"/>
                </a:solidFill>
                <a:latin typeface="Source Code Pro"/>
                <a:ea typeface="Source Code Pro"/>
                <a:cs typeface="Source Code Pro"/>
                <a:sym typeface="Source Code Pro"/>
              </a:rPr>
              <a:t>tuning (SFT) trainer. </a:t>
            </a:r>
            <a:endParaRPr sz="1200">
              <a:solidFill>
                <a:schemeClr val="dk2"/>
              </a:solidFill>
              <a:latin typeface="Source Code Pro"/>
              <a:ea typeface="Source Code Pro"/>
              <a:cs typeface="Source Code Pro"/>
              <a:sym typeface="Source Code Pro"/>
            </a:endParaRPr>
          </a:p>
          <a:p>
            <a:pPr indent="0" lvl="0" marL="0" rtl="0" algn="l">
              <a:spcBef>
                <a:spcPts val="0"/>
              </a:spcBef>
              <a:spcAft>
                <a:spcPts val="0"/>
              </a:spcAft>
              <a:buNone/>
            </a:pPr>
            <a:r>
              <a:t/>
            </a:r>
            <a:endParaRPr sz="1200">
              <a:solidFill>
                <a:schemeClr val="dk2"/>
              </a:solidFill>
              <a:latin typeface="Source Code Pro"/>
              <a:ea typeface="Source Code Pro"/>
              <a:cs typeface="Source Code Pro"/>
              <a:sym typeface="Source Code Pro"/>
            </a:endParaRPr>
          </a:p>
          <a:p>
            <a:pPr indent="0" lvl="0" marL="0" rtl="0" algn="l">
              <a:spcBef>
                <a:spcPts val="0"/>
              </a:spcBef>
              <a:spcAft>
                <a:spcPts val="0"/>
              </a:spcAft>
              <a:buNone/>
            </a:pPr>
            <a:r>
              <a:rPr lang="en" sz="1200">
                <a:solidFill>
                  <a:schemeClr val="dk2"/>
                </a:solidFill>
                <a:latin typeface="Source Code Pro"/>
                <a:ea typeface="Source Code Pro"/>
                <a:cs typeface="Source Code Pro"/>
                <a:sym typeface="Source Code Pro"/>
              </a:rPr>
              <a:t>This step is necessary to specify how we want our model to be conducting its training. Things like how many times it should iterate throughout the entire dataset and how much GPU memory will be used gets determined here. </a:t>
            </a:r>
            <a:endParaRPr sz="1200">
              <a:solidFill>
                <a:schemeClr val="dk2"/>
              </a:solidFill>
              <a:latin typeface="Source Code Pro"/>
              <a:ea typeface="Source Code Pro"/>
              <a:cs typeface="Source Code Pro"/>
              <a:sym typeface="Source Code Pro"/>
            </a:endParaRPr>
          </a:p>
          <a:p>
            <a:pPr indent="0" lvl="0" marL="0" rtl="0" algn="l">
              <a:spcBef>
                <a:spcPts val="0"/>
              </a:spcBef>
              <a:spcAft>
                <a:spcPts val="0"/>
              </a:spcAft>
              <a:buNone/>
            </a:pPr>
            <a:r>
              <a:t/>
            </a:r>
            <a:endParaRPr sz="1200">
              <a:solidFill>
                <a:schemeClr val="dk2"/>
              </a:solidFill>
              <a:latin typeface="Source Code Pro"/>
              <a:ea typeface="Source Code Pro"/>
              <a:cs typeface="Source Code Pro"/>
              <a:sym typeface="Source Code Pro"/>
            </a:endParaRPr>
          </a:p>
          <a:p>
            <a:pPr indent="0" lvl="0" marL="0" rtl="0" algn="l">
              <a:spcBef>
                <a:spcPts val="0"/>
              </a:spcBef>
              <a:spcAft>
                <a:spcPts val="0"/>
              </a:spcAft>
              <a:buNone/>
            </a:pPr>
            <a:r>
              <a:rPr lang="en" sz="1200">
                <a:solidFill>
                  <a:schemeClr val="dk2"/>
                </a:solidFill>
                <a:latin typeface="Source Code Pro"/>
                <a:ea typeface="Source Code Pro"/>
                <a:cs typeface="Source Code Pro"/>
                <a:sym typeface="Source Code Pro"/>
              </a:rPr>
              <a:t>Here, we learn how each argument can change the quality and time taken for our model to complete training. </a:t>
            </a:r>
            <a:endParaRPr sz="1200">
              <a:solidFill>
                <a:schemeClr val="dk2"/>
              </a:solidFill>
              <a:latin typeface="Source Code Pro"/>
              <a:ea typeface="Source Code Pro"/>
              <a:cs typeface="Source Code Pro"/>
              <a:sym typeface="Source Code Pr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0"/>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Prototype - Fine-Tuning (Example Conversation Chain)</a:t>
            </a:r>
            <a:endParaRPr/>
          </a:p>
        </p:txBody>
      </p:sp>
      <p:pic>
        <p:nvPicPr>
          <p:cNvPr id="111" name="Google Shape;111;p20"/>
          <p:cNvPicPr preferRelativeResize="0"/>
          <p:nvPr/>
        </p:nvPicPr>
        <p:blipFill>
          <a:blip r:embed="rId3">
            <a:alphaModFix/>
          </a:blip>
          <a:stretch>
            <a:fillRect/>
          </a:stretch>
        </p:blipFill>
        <p:spPr>
          <a:xfrm>
            <a:off x="614363" y="1608050"/>
            <a:ext cx="7915275" cy="13811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1"/>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Prototype - Frontend (UI)</a:t>
            </a:r>
            <a:endParaRPr/>
          </a:p>
        </p:txBody>
      </p:sp>
      <p:pic>
        <p:nvPicPr>
          <p:cNvPr id="117" name="Google Shape;117;p21"/>
          <p:cNvPicPr preferRelativeResize="0"/>
          <p:nvPr/>
        </p:nvPicPr>
        <p:blipFill rotWithShape="1">
          <a:blip r:embed="rId3">
            <a:alphaModFix/>
          </a:blip>
          <a:srcRect b="573" l="238" r="238" t="563"/>
          <a:stretch/>
        </p:blipFill>
        <p:spPr>
          <a:xfrm>
            <a:off x="1221925" y="1327700"/>
            <a:ext cx="6700251" cy="3690174"/>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dern 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0838F"/>
      </a:accent5>
      <a:accent6>
        <a:srgbClr val="F8E71C"/>
      </a:accent6>
      <a:hlink>
        <a:srgbClr val="00838F"/>
      </a:hlink>
      <a:folHlink>
        <a:srgbClr val="00838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